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748" r:id="rId2"/>
    <p:sldId id="793" r:id="rId3"/>
    <p:sldId id="336" r:id="rId4"/>
    <p:sldId id="337" r:id="rId5"/>
    <p:sldId id="346" r:id="rId6"/>
    <p:sldId id="749" r:id="rId7"/>
    <p:sldId id="688" r:id="rId8"/>
    <p:sldId id="794" r:id="rId9"/>
    <p:sldId id="349" r:id="rId10"/>
    <p:sldId id="341" r:id="rId11"/>
    <p:sldId id="796" r:id="rId12"/>
    <p:sldId id="342" r:id="rId13"/>
    <p:sldId id="797" r:id="rId14"/>
    <p:sldId id="795" r:id="rId15"/>
    <p:sldId id="771" r:id="rId16"/>
    <p:sldId id="788" r:id="rId17"/>
    <p:sldId id="754" r:id="rId18"/>
    <p:sldId id="772" r:id="rId19"/>
    <p:sldId id="774" r:id="rId20"/>
    <p:sldId id="776" r:id="rId21"/>
    <p:sldId id="777" r:id="rId22"/>
    <p:sldId id="778" r:id="rId23"/>
    <p:sldId id="779" r:id="rId24"/>
    <p:sldId id="780" r:id="rId25"/>
    <p:sldId id="781" r:id="rId26"/>
    <p:sldId id="782" r:id="rId27"/>
    <p:sldId id="763" r:id="rId2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A2D18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4" autoAdjust="0"/>
    <p:restoredTop sz="84503" autoAdjust="0"/>
  </p:normalViewPr>
  <p:slideViewPr>
    <p:cSldViewPr snapToGrid="0">
      <p:cViewPr varScale="1">
        <p:scale>
          <a:sx n="96" d="100"/>
          <a:sy n="96" d="100"/>
        </p:scale>
        <p:origin x="798"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helens.childrens.sea.kids\active\stuart_k\Stuart%20Lab\hpc\2023_A3_NewestDataAndAnalysis\Tb-L270RMurf2TcountsorderedCEPgraphv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helens.childrens.sea.kids\active\stuart_k\Stuart%20Lab\hpc\2023_A3_NewestDataAndAnalysis\Tb-L270RMurf2TcountsorderedCEPgraphv3.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a:t>BF A3 WT MURF2</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'Tb-L270RMurf2TcountsorderedCMPg'!$J$2</c:f>
              <c:strCache>
                <c:ptCount val="1"/>
                <c:pt idx="0">
                  <c:v>D-Part</c:v>
                </c:pt>
              </c:strCache>
            </c:strRef>
          </c:tx>
          <c:spPr>
            <a:solidFill>
              <a:srgbClr val="00B0F0"/>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'Tb-L270RMurf2TcountsorderedCMPg'!$J$3:$J$23</c:f>
              <c:numCache>
                <c:formatCode>General</c:formatCode>
                <c:ptCount val="21"/>
                <c:pt idx="0">
                  <c:v>0</c:v>
                </c:pt>
                <c:pt idx="1">
                  <c:v>0</c:v>
                </c:pt>
                <c:pt idx="2">
                  <c:v>0</c:v>
                </c:pt>
                <c:pt idx="3">
                  <c:v>0</c:v>
                </c:pt>
                <c:pt idx="4">
                  <c:v>0</c:v>
                </c:pt>
                <c:pt idx="5">
                  <c:v>0</c:v>
                </c:pt>
                <c:pt idx="6">
                  <c:v>0</c:v>
                </c:pt>
                <c:pt idx="7">
                  <c:v>0</c:v>
                </c:pt>
                <c:pt idx="8">
                  <c:v>0</c:v>
                </c:pt>
                <c:pt idx="9">
                  <c:v>34901</c:v>
                </c:pt>
                <c:pt idx="10">
                  <c:v>0</c:v>
                </c:pt>
                <c:pt idx="11">
                  <c:v>0</c:v>
                </c:pt>
                <c:pt idx="12">
                  <c:v>0</c:v>
                </c:pt>
                <c:pt idx="13">
                  <c:v>0</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0-0454-4C11-96C2-E6F5AA129AEC}"/>
            </c:ext>
          </c:extLst>
        </c:ser>
        <c:ser>
          <c:idx val="1"/>
          <c:order val="1"/>
          <c:tx>
            <c:strRef>
              <c:f>'Tb-L270RMurf2TcountsorderedCMPg'!$K$2</c:f>
              <c:strCache>
                <c:ptCount val="1"/>
                <c:pt idx="0">
                  <c:v>Del Ed</c:v>
                </c:pt>
              </c:strCache>
            </c:strRef>
          </c:tx>
          <c:spPr>
            <a:solidFill>
              <a:schemeClr val="accent1"/>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'Tb-L270RMurf2TcountsorderedCMPg'!$K$3:$K$23</c:f>
              <c:numCache>
                <c:formatCode>General</c:formatCode>
                <c:ptCount val="21"/>
                <c:pt idx="0">
                  <c:v>0</c:v>
                </c:pt>
                <c:pt idx="1">
                  <c:v>0</c:v>
                </c:pt>
                <c:pt idx="2">
                  <c:v>0</c:v>
                </c:pt>
                <c:pt idx="3">
                  <c:v>0</c:v>
                </c:pt>
                <c:pt idx="4">
                  <c:v>0</c:v>
                </c:pt>
                <c:pt idx="5">
                  <c:v>0</c:v>
                </c:pt>
                <c:pt idx="6">
                  <c:v>0</c:v>
                </c:pt>
                <c:pt idx="7">
                  <c:v>0</c:v>
                </c:pt>
                <c:pt idx="8">
                  <c:v>0</c:v>
                </c:pt>
                <c:pt idx="9">
                  <c:v>517839</c:v>
                </c:pt>
                <c:pt idx="10">
                  <c:v>0</c:v>
                </c:pt>
                <c:pt idx="11">
                  <c:v>0</c:v>
                </c:pt>
                <c:pt idx="12">
                  <c:v>0</c:v>
                </c:pt>
                <c:pt idx="13">
                  <c:v>0</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1-0454-4C11-96C2-E6F5AA129AEC}"/>
            </c:ext>
          </c:extLst>
        </c:ser>
        <c:ser>
          <c:idx val="2"/>
          <c:order val="2"/>
          <c:tx>
            <c:strRef>
              <c:f>'Tb-L270RMurf2TcountsorderedCMPg'!$L$2</c:f>
              <c:strCache>
                <c:ptCount val="1"/>
                <c:pt idx="0">
                  <c:v>I-Part</c:v>
                </c:pt>
              </c:strCache>
            </c:strRef>
          </c:tx>
          <c:spPr>
            <a:solidFill>
              <a:srgbClr val="FFC000"/>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'Tb-L270RMurf2TcountsorderedCMPg'!$L$3:$L$23</c:f>
              <c:numCache>
                <c:formatCode>General</c:formatCode>
                <c:ptCount val="21"/>
                <c:pt idx="0">
                  <c:v>0</c:v>
                </c:pt>
                <c:pt idx="1">
                  <c:v>0</c:v>
                </c:pt>
                <c:pt idx="2">
                  <c:v>94052</c:v>
                </c:pt>
                <c:pt idx="3">
                  <c:v>0</c:v>
                </c:pt>
                <c:pt idx="4">
                  <c:v>0</c:v>
                </c:pt>
                <c:pt idx="5">
                  <c:v>17201</c:v>
                </c:pt>
                <c:pt idx="6">
                  <c:v>0</c:v>
                </c:pt>
                <c:pt idx="7">
                  <c:v>9815</c:v>
                </c:pt>
                <c:pt idx="8">
                  <c:v>33143</c:v>
                </c:pt>
                <c:pt idx="9">
                  <c:v>0</c:v>
                </c:pt>
                <c:pt idx="10">
                  <c:v>21755</c:v>
                </c:pt>
                <c:pt idx="11">
                  <c:v>0</c:v>
                </c:pt>
                <c:pt idx="12">
                  <c:v>108207</c:v>
                </c:pt>
                <c:pt idx="13">
                  <c:v>28836</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2-0454-4C11-96C2-E6F5AA129AEC}"/>
            </c:ext>
          </c:extLst>
        </c:ser>
        <c:ser>
          <c:idx val="3"/>
          <c:order val="3"/>
          <c:tx>
            <c:strRef>
              <c:f>'Tb-L270RMurf2TcountsorderedCMPg'!$M$2</c:f>
              <c:strCache>
                <c:ptCount val="1"/>
                <c:pt idx="0">
                  <c:v>Ins Ed</c:v>
                </c:pt>
              </c:strCache>
            </c:strRef>
          </c:tx>
          <c:spPr>
            <a:solidFill>
              <a:srgbClr val="FF0000"/>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'Tb-L270RMurf2TcountsorderedCMPg'!$M$3:$M$23</c:f>
              <c:numCache>
                <c:formatCode>General</c:formatCode>
                <c:ptCount val="21"/>
                <c:pt idx="0">
                  <c:v>0</c:v>
                </c:pt>
                <c:pt idx="1">
                  <c:v>0</c:v>
                </c:pt>
                <c:pt idx="2">
                  <c:v>388244</c:v>
                </c:pt>
                <c:pt idx="3">
                  <c:v>0</c:v>
                </c:pt>
                <c:pt idx="4">
                  <c:v>490711</c:v>
                </c:pt>
                <c:pt idx="5">
                  <c:v>498815</c:v>
                </c:pt>
                <c:pt idx="6">
                  <c:v>0</c:v>
                </c:pt>
                <c:pt idx="7">
                  <c:v>507849</c:v>
                </c:pt>
                <c:pt idx="8">
                  <c:v>490036</c:v>
                </c:pt>
                <c:pt idx="9">
                  <c:v>0</c:v>
                </c:pt>
                <c:pt idx="10">
                  <c:v>481158</c:v>
                </c:pt>
                <c:pt idx="11">
                  <c:v>0</c:v>
                </c:pt>
                <c:pt idx="12">
                  <c:v>466765</c:v>
                </c:pt>
                <c:pt idx="13">
                  <c:v>460896</c:v>
                </c:pt>
                <c:pt idx="14">
                  <c:v>660132</c:v>
                </c:pt>
                <c:pt idx="15">
                  <c:v>0</c:v>
                </c:pt>
                <c:pt idx="16">
                  <c:v>0</c:v>
                </c:pt>
                <c:pt idx="17">
                  <c:v>0</c:v>
                </c:pt>
                <c:pt idx="18">
                  <c:v>0</c:v>
                </c:pt>
                <c:pt idx="19">
                  <c:v>682791</c:v>
                </c:pt>
                <c:pt idx="20">
                  <c:v>0</c:v>
                </c:pt>
              </c:numCache>
            </c:numRef>
          </c:val>
          <c:extLst>
            <c:ext xmlns:c16="http://schemas.microsoft.com/office/drawing/2014/chart" uri="{C3380CC4-5D6E-409C-BE32-E72D297353CC}">
              <c16:uniqueId val="{00000003-0454-4C11-96C2-E6F5AA129AEC}"/>
            </c:ext>
          </c:extLst>
        </c:ser>
        <c:ser>
          <c:idx val="4"/>
          <c:order val="4"/>
          <c:tx>
            <c:strRef>
              <c:f>'Tb-L270RMurf2TcountsorderedCMPg'!$N$2</c:f>
              <c:strCache>
                <c:ptCount val="1"/>
                <c:pt idx="0">
                  <c:v>N-Part</c:v>
                </c:pt>
              </c:strCache>
            </c:strRef>
          </c:tx>
          <c:spPr>
            <a:solidFill>
              <a:schemeClr val="bg1">
                <a:lumMod val="50000"/>
              </a:schemeClr>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'Tb-L270RMurf2TcountsorderedCMPg'!$N$3:$N$23</c:f>
              <c:numCache>
                <c:formatCode>General</c:formatCode>
                <c:ptCount val="21"/>
                <c:pt idx="0">
                  <c:v>167558</c:v>
                </c:pt>
                <c:pt idx="1">
                  <c:v>19830</c:v>
                </c:pt>
                <c:pt idx="2">
                  <c:v>3288</c:v>
                </c:pt>
                <c:pt idx="3">
                  <c:v>19649</c:v>
                </c:pt>
                <c:pt idx="4">
                  <c:v>16565</c:v>
                </c:pt>
                <c:pt idx="5">
                  <c:v>2529</c:v>
                </c:pt>
                <c:pt idx="6">
                  <c:v>31071</c:v>
                </c:pt>
                <c:pt idx="7">
                  <c:v>4668</c:v>
                </c:pt>
                <c:pt idx="8">
                  <c:v>635</c:v>
                </c:pt>
                <c:pt idx="9">
                  <c:v>2392</c:v>
                </c:pt>
                <c:pt idx="10">
                  <c:v>21067</c:v>
                </c:pt>
                <c:pt idx="11">
                  <c:v>111360</c:v>
                </c:pt>
                <c:pt idx="12">
                  <c:v>4272</c:v>
                </c:pt>
                <c:pt idx="13">
                  <c:v>180310</c:v>
                </c:pt>
                <c:pt idx="14">
                  <c:v>21381</c:v>
                </c:pt>
                <c:pt idx="15">
                  <c:v>22391</c:v>
                </c:pt>
                <c:pt idx="16">
                  <c:v>179535</c:v>
                </c:pt>
                <c:pt idx="17">
                  <c:v>159797</c:v>
                </c:pt>
                <c:pt idx="18">
                  <c:v>197187</c:v>
                </c:pt>
                <c:pt idx="19">
                  <c:v>20864</c:v>
                </c:pt>
                <c:pt idx="20">
                  <c:v>1618</c:v>
                </c:pt>
              </c:numCache>
            </c:numRef>
          </c:val>
          <c:extLst>
            <c:ext xmlns:c16="http://schemas.microsoft.com/office/drawing/2014/chart" uri="{C3380CC4-5D6E-409C-BE32-E72D297353CC}">
              <c16:uniqueId val="{00000004-0454-4C11-96C2-E6F5AA129AEC}"/>
            </c:ext>
          </c:extLst>
        </c:ser>
        <c:ser>
          <c:idx val="5"/>
          <c:order val="5"/>
          <c:tx>
            <c:strRef>
              <c:f>'Tb-L270RMurf2TcountsorderedCMPg'!$O$2</c:f>
              <c:strCache>
                <c:ptCount val="1"/>
                <c:pt idx="0">
                  <c:v>No Edit</c:v>
                </c:pt>
              </c:strCache>
            </c:strRef>
          </c:tx>
          <c:spPr>
            <a:solidFill>
              <a:schemeClr val="bg2"/>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'Tb-L270RMurf2TcountsorderedCMPg'!$O$3:$O$23</c:f>
              <c:numCache>
                <c:formatCode>General</c:formatCode>
                <c:ptCount val="21"/>
                <c:pt idx="0">
                  <c:v>832443</c:v>
                </c:pt>
                <c:pt idx="1">
                  <c:v>980168</c:v>
                </c:pt>
                <c:pt idx="2">
                  <c:v>514416</c:v>
                </c:pt>
                <c:pt idx="3">
                  <c:v>980350</c:v>
                </c:pt>
                <c:pt idx="4">
                  <c:v>492724</c:v>
                </c:pt>
                <c:pt idx="5">
                  <c:v>481456</c:v>
                </c:pt>
                <c:pt idx="6">
                  <c:v>968930</c:v>
                </c:pt>
                <c:pt idx="7">
                  <c:v>477669</c:v>
                </c:pt>
                <c:pt idx="8">
                  <c:v>476186</c:v>
                </c:pt>
                <c:pt idx="9">
                  <c:v>444867</c:v>
                </c:pt>
                <c:pt idx="10">
                  <c:v>476020</c:v>
                </c:pt>
                <c:pt idx="11">
                  <c:v>888638</c:v>
                </c:pt>
                <c:pt idx="12">
                  <c:v>420758</c:v>
                </c:pt>
                <c:pt idx="13">
                  <c:v>329957</c:v>
                </c:pt>
                <c:pt idx="14">
                  <c:v>318487</c:v>
                </c:pt>
                <c:pt idx="15">
                  <c:v>977609</c:v>
                </c:pt>
                <c:pt idx="16">
                  <c:v>820466</c:v>
                </c:pt>
                <c:pt idx="17">
                  <c:v>840202</c:v>
                </c:pt>
                <c:pt idx="18">
                  <c:v>802812</c:v>
                </c:pt>
                <c:pt idx="19">
                  <c:v>296344</c:v>
                </c:pt>
                <c:pt idx="20">
                  <c:v>998381</c:v>
                </c:pt>
              </c:numCache>
            </c:numRef>
          </c:val>
          <c:extLst>
            <c:ext xmlns:c16="http://schemas.microsoft.com/office/drawing/2014/chart" uri="{C3380CC4-5D6E-409C-BE32-E72D297353CC}">
              <c16:uniqueId val="{00000005-0454-4C11-96C2-E6F5AA129AEC}"/>
            </c:ext>
          </c:extLst>
        </c:ser>
        <c:dLbls>
          <c:showLegendKey val="0"/>
          <c:showVal val="0"/>
          <c:showCatName val="0"/>
          <c:showSerName val="0"/>
          <c:showPercent val="0"/>
          <c:showBubbleSize val="0"/>
        </c:dLbls>
        <c:gapWidth val="45"/>
        <c:overlap val="100"/>
        <c:axId val="596292504"/>
        <c:axId val="596292832"/>
      </c:barChart>
      <c:catAx>
        <c:axId val="596292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96292832"/>
        <c:crosses val="autoZero"/>
        <c:auto val="1"/>
        <c:lblAlgn val="ctr"/>
        <c:lblOffset val="100"/>
        <c:noMultiLvlLbl val="0"/>
      </c:catAx>
      <c:valAx>
        <c:axId val="596292832"/>
        <c:scaling>
          <c:orientation val="minMax"/>
          <c:max val="10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96292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a:t>BF A3 L270R MURF2</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'Tb-L270RMurf2TcountsorderedCMPg'!$C$2</c:f>
              <c:strCache>
                <c:ptCount val="1"/>
                <c:pt idx="0">
                  <c:v>D-Part</c:v>
                </c:pt>
              </c:strCache>
            </c:strRef>
          </c:tx>
          <c:spPr>
            <a:solidFill>
              <a:srgbClr val="00B0F0"/>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'Tb-L270RMurf2TcountsorderedCMPg'!$C$3:$C$23</c:f>
              <c:numCache>
                <c:formatCode>General</c:formatCode>
                <c:ptCount val="21"/>
                <c:pt idx="0">
                  <c:v>0</c:v>
                </c:pt>
                <c:pt idx="1">
                  <c:v>0</c:v>
                </c:pt>
                <c:pt idx="2">
                  <c:v>0</c:v>
                </c:pt>
                <c:pt idx="3">
                  <c:v>0</c:v>
                </c:pt>
                <c:pt idx="4">
                  <c:v>0</c:v>
                </c:pt>
                <c:pt idx="5">
                  <c:v>0</c:v>
                </c:pt>
                <c:pt idx="6">
                  <c:v>0</c:v>
                </c:pt>
                <c:pt idx="7">
                  <c:v>0</c:v>
                </c:pt>
                <c:pt idx="8">
                  <c:v>0</c:v>
                </c:pt>
                <c:pt idx="9">
                  <c:v>19760</c:v>
                </c:pt>
                <c:pt idx="10">
                  <c:v>0</c:v>
                </c:pt>
                <c:pt idx="11">
                  <c:v>0</c:v>
                </c:pt>
                <c:pt idx="12">
                  <c:v>0</c:v>
                </c:pt>
                <c:pt idx="13">
                  <c:v>0</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0-A11F-42AE-8581-1A77460A71AF}"/>
            </c:ext>
          </c:extLst>
        </c:ser>
        <c:ser>
          <c:idx val="1"/>
          <c:order val="1"/>
          <c:tx>
            <c:strRef>
              <c:f>'Tb-L270RMurf2TcountsorderedCMPg'!$D$2</c:f>
              <c:strCache>
                <c:ptCount val="1"/>
                <c:pt idx="0">
                  <c:v>Del Ed</c:v>
                </c:pt>
              </c:strCache>
            </c:strRef>
          </c:tx>
          <c:spPr>
            <a:solidFill>
              <a:schemeClr val="accent1"/>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'Tb-L270RMurf2TcountsorderedCMPg'!$D$3:$D$23</c:f>
              <c:numCache>
                <c:formatCode>General</c:formatCode>
                <c:ptCount val="21"/>
                <c:pt idx="0">
                  <c:v>0</c:v>
                </c:pt>
                <c:pt idx="1">
                  <c:v>0</c:v>
                </c:pt>
                <c:pt idx="2">
                  <c:v>0</c:v>
                </c:pt>
                <c:pt idx="3">
                  <c:v>0</c:v>
                </c:pt>
                <c:pt idx="4">
                  <c:v>0</c:v>
                </c:pt>
                <c:pt idx="5">
                  <c:v>0</c:v>
                </c:pt>
                <c:pt idx="6">
                  <c:v>0</c:v>
                </c:pt>
                <c:pt idx="7">
                  <c:v>0</c:v>
                </c:pt>
                <c:pt idx="8">
                  <c:v>0</c:v>
                </c:pt>
                <c:pt idx="9">
                  <c:v>292991</c:v>
                </c:pt>
                <c:pt idx="10">
                  <c:v>0</c:v>
                </c:pt>
                <c:pt idx="11">
                  <c:v>0</c:v>
                </c:pt>
                <c:pt idx="12">
                  <c:v>0</c:v>
                </c:pt>
                <c:pt idx="13">
                  <c:v>0</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1-A11F-42AE-8581-1A77460A71AF}"/>
            </c:ext>
          </c:extLst>
        </c:ser>
        <c:ser>
          <c:idx val="2"/>
          <c:order val="2"/>
          <c:tx>
            <c:strRef>
              <c:f>'Tb-L270RMurf2TcountsorderedCMPg'!$E$2</c:f>
              <c:strCache>
                <c:ptCount val="1"/>
                <c:pt idx="0">
                  <c:v>I-Part</c:v>
                </c:pt>
              </c:strCache>
            </c:strRef>
          </c:tx>
          <c:spPr>
            <a:solidFill>
              <a:srgbClr val="FFC000"/>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'Tb-L270RMurf2TcountsorderedCMPg'!$E$3:$E$23</c:f>
              <c:numCache>
                <c:formatCode>General</c:formatCode>
                <c:ptCount val="21"/>
                <c:pt idx="0">
                  <c:v>0</c:v>
                </c:pt>
                <c:pt idx="1">
                  <c:v>0</c:v>
                </c:pt>
                <c:pt idx="2">
                  <c:v>53833</c:v>
                </c:pt>
                <c:pt idx="3">
                  <c:v>0</c:v>
                </c:pt>
                <c:pt idx="4">
                  <c:v>0</c:v>
                </c:pt>
                <c:pt idx="5">
                  <c:v>166176</c:v>
                </c:pt>
                <c:pt idx="6">
                  <c:v>0</c:v>
                </c:pt>
                <c:pt idx="7">
                  <c:v>6334</c:v>
                </c:pt>
                <c:pt idx="8">
                  <c:v>161871</c:v>
                </c:pt>
                <c:pt idx="9">
                  <c:v>0</c:v>
                </c:pt>
                <c:pt idx="10">
                  <c:v>14351</c:v>
                </c:pt>
                <c:pt idx="11">
                  <c:v>0</c:v>
                </c:pt>
                <c:pt idx="12">
                  <c:v>111190</c:v>
                </c:pt>
                <c:pt idx="13">
                  <c:v>13578</c:v>
                </c:pt>
                <c:pt idx="14">
                  <c:v>0</c:v>
                </c:pt>
                <c:pt idx="15">
                  <c:v>0</c:v>
                </c:pt>
                <c:pt idx="16">
                  <c:v>0</c:v>
                </c:pt>
                <c:pt idx="17">
                  <c:v>0</c:v>
                </c:pt>
                <c:pt idx="18">
                  <c:v>0</c:v>
                </c:pt>
                <c:pt idx="19">
                  <c:v>0</c:v>
                </c:pt>
                <c:pt idx="20">
                  <c:v>0</c:v>
                </c:pt>
              </c:numCache>
            </c:numRef>
          </c:val>
          <c:extLst>
            <c:ext xmlns:c16="http://schemas.microsoft.com/office/drawing/2014/chart" uri="{C3380CC4-5D6E-409C-BE32-E72D297353CC}">
              <c16:uniqueId val="{00000002-A11F-42AE-8581-1A77460A71AF}"/>
            </c:ext>
          </c:extLst>
        </c:ser>
        <c:ser>
          <c:idx val="3"/>
          <c:order val="3"/>
          <c:tx>
            <c:strRef>
              <c:f>'Tb-L270RMurf2TcountsorderedCMPg'!$F$2</c:f>
              <c:strCache>
                <c:ptCount val="1"/>
                <c:pt idx="0">
                  <c:v>Ins Ed</c:v>
                </c:pt>
              </c:strCache>
            </c:strRef>
          </c:tx>
          <c:spPr>
            <a:solidFill>
              <a:srgbClr val="FF0000"/>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'Tb-L270RMurf2TcountsorderedCMPg'!$F$3:$F$23</c:f>
              <c:numCache>
                <c:formatCode>General</c:formatCode>
                <c:ptCount val="21"/>
                <c:pt idx="0">
                  <c:v>0</c:v>
                </c:pt>
                <c:pt idx="1">
                  <c:v>0</c:v>
                </c:pt>
                <c:pt idx="2">
                  <c:v>198123</c:v>
                </c:pt>
                <c:pt idx="3">
                  <c:v>0</c:v>
                </c:pt>
                <c:pt idx="4">
                  <c:v>260054</c:v>
                </c:pt>
                <c:pt idx="5">
                  <c:v>264366</c:v>
                </c:pt>
                <c:pt idx="6">
                  <c:v>0</c:v>
                </c:pt>
                <c:pt idx="7">
                  <c:v>285754</c:v>
                </c:pt>
                <c:pt idx="8">
                  <c:v>283719</c:v>
                </c:pt>
                <c:pt idx="9">
                  <c:v>0</c:v>
                </c:pt>
                <c:pt idx="10">
                  <c:v>296162</c:v>
                </c:pt>
                <c:pt idx="11">
                  <c:v>0</c:v>
                </c:pt>
                <c:pt idx="12">
                  <c:v>318487</c:v>
                </c:pt>
                <c:pt idx="13">
                  <c:v>322970</c:v>
                </c:pt>
                <c:pt idx="14">
                  <c:v>659491</c:v>
                </c:pt>
                <c:pt idx="15">
                  <c:v>0</c:v>
                </c:pt>
                <c:pt idx="16">
                  <c:v>0</c:v>
                </c:pt>
                <c:pt idx="17">
                  <c:v>0</c:v>
                </c:pt>
                <c:pt idx="18">
                  <c:v>0</c:v>
                </c:pt>
                <c:pt idx="19">
                  <c:v>677490</c:v>
                </c:pt>
                <c:pt idx="20">
                  <c:v>0</c:v>
                </c:pt>
              </c:numCache>
            </c:numRef>
          </c:val>
          <c:extLst>
            <c:ext xmlns:c16="http://schemas.microsoft.com/office/drawing/2014/chart" uri="{C3380CC4-5D6E-409C-BE32-E72D297353CC}">
              <c16:uniqueId val="{00000003-A11F-42AE-8581-1A77460A71AF}"/>
            </c:ext>
          </c:extLst>
        </c:ser>
        <c:ser>
          <c:idx val="4"/>
          <c:order val="4"/>
          <c:tx>
            <c:strRef>
              <c:f>'Tb-L270RMurf2TcountsorderedCMPg'!$G$2</c:f>
              <c:strCache>
                <c:ptCount val="1"/>
                <c:pt idx="0">
                  <c:v>N-Part</c:v>
                </c:pt>
              </c:strCache>
            </c:strRef>
          </c:tx>
          <c:spPr>
            <a:solidFill>
              <a:schemeClr val="bg1">
                <a:lumMod val="50000"/>
              </a:schemeClr>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'Tb-L270RMurf2TcountsorderedCMPg'!$G$3:$G$23</c:f>
              <c:numCache>
                <c:formatCode>General</c:formatCode>
                <c:ptCount val="21"/>
                <c:pt idx="0">
                  <c:v>28586</c:v>
                </c:pt>
                <c:pt idx="1">
                  <c:v>18430</c:v>
                </c:pt>
                <c:pt idx="2">
                  <c:v>6510</c:v>
                </c:pt>
                <c:pt idx="3">
                  <c:v>153424</c:v>
                </c:pt>
                <c:pt idx="4">
                  <c:v>16989</c:v>
                </c:pt>
                <c:pt idx="5">
                  <c:v>4590</c:v>
                </c:pt>
                <c:pt idx="6">
                  <c:v>186493</c:v>
                </c:pt>
                <c:pt idx="7">
                  <c:v>10695</c:v>
                </c:pt>
                <c:pt idx="8">
                  <c:v>3010</c:v>
                </c:pt>
                <c:pt idx="9">
                  <c:v>6548</c:v>
                </c:pt>
                <c:pt idx="10">
                  <c:v>21013</c:v>
                </c:pt>
                <c:pt idx="11">
                  <c:v>243132</c:v>
                </c:pt>
                <c:pt idx="12">
                  <c:v>21697</c:v>
                </c:pt>
                <c:pt idx="13">
                  <c:v>330745</c:v>
                </c:pt>
                <c:pt idx="14">
                  <c:v>14701</c:v>
                </c:pt>
                <c:pt idx="15">
                  <c:v>19636</c:v>
                </c:pt>
                <c:pt idx="16">
                  <c:v>44934</c:v>
                </c:pt>
                <c:pt idx="17">
                  <c:v>38926</c:v>
                </c:pt>
                <c:pt idx="18">
                  <c:v>45488</c:v>
                </c:pt>
                <c:pt idx="19">
                  <c:v>15406</c:v>
                </c:pt>
                <c:pt idx="20">
                  <c:v>1149</c:v>
                </c:pt>
              </c:numCache>
            </c:numRef>
          </c:val>
          <c:extLst>
            <c:ext xmlns:c16="http://schemas.microsoft.com/office/drawing/2014/chart" uri="{C3380CC4-5D6E-409C-BE32-E72D297353CC}">
              <c16:uniqueId val="{00000004-A11F-42AE-8581-1A77460A71AF}"/>
            </c:ext>
          </c:extLst>
        </c:ser>
        <c:ser>
          <c:idx val="5"/>
          <c:order val="5"/>
          <c:tx>
            <c:strRef>
              <c:f>'Tb-L270RMurf2TcountsorderedCMPg'!$H$2</c:f>
              <c:strCache>
                <c:ptCount val="1"/>
                <c:pt idx="0">
                  <c:v>No Edit</c:v>
                </c:pt>
              </c:strCache>
            </c:strRef>
          </c:tx>
          <c:spPr>
            <a:solidFill>
              <a:schemeClr val="bg2"/>
            </a:solidFill>
            <a:ln>
              <a:noFill/>
            </a:ln>
            <a:effectLst/>
          </c:spPr>
          <c:invertIfNegative val="0"/>
          <c:cat>
            <c:strRef>
              <c:f>'Tb-L270RMurf2TcountsorderedCMPg'!$A$3:$A$23</c:f>
              <c:strCache>
                <c:ptCount val="21"/>
                <c:pt idx="0">
                  <c:v>A</c:v>
                </c:pt>
                <c:pt idx="1">
                  <c:v>G</c:v>
                </c:pt>
                <c:pt idx="2">
                  <c:v>A</c:v>
                </c:pt>
                <c:pt idx="3">
                  <c:v>A</c:v>
                </c:pt>
                <c:pt idx="4">
                  <c:v>A</c:v>
                </c:pt>
                <c:pt idx="5">
                  <c:v>G</c:v>
                </c:pt>
                <c:pt idx="6">
                  <c:v>G</c:v>
                </c:pt>
                <c:pt idx="7">
                  <c:v>G</c:v>
                </c:pt>
                <c:pt idx="8">
                  <c:v>G</c:v>
                </c:pt>
                <c:pt idx="9">
                  <c:v>A</c:v>
                </c:pt>
                <c:pt idx="10">
                  <c:v>A</c:v>
                </c:pt>
                <c:pt idx="11">
                  <c:v>A</c:v>
                </c:pt>
                <c:pt idx="12">
                  <c:v>G</c:v>
                </c:pt>
                <c:pt idx="13">
                  <c:v>A</c:v>
                </c:pt>
                <c:pt idx="14">
                  <c:v>G</c:v>
                </c:pt>
                <c:pt idx="15">
                  <c:v>G</c:v>
                </c:pt>
                <c:pt idx="16">
                  <c:v>C</c:v>
                </c:pt>
                <c:pt idx="17">
                  <c:v>G</c:v>
                </c:pt>
                <c:pt idx="18">
                  <c:v>A</c:v>
                </c:pt>
                <c:pt idx="19">
                  <c:v>G</c:v>
                </c:pt>
                <c:pt idx="20">
                  <c:v>A</c:v>
                </c:pt>
              </c:strCache>
            </c:strRef>
          </c:cat>
          <c:val>
            <c:numRef>
              <c:f>'Tb-L270RMurf2TcountsorderedCMPg'!$H$3:$H$23</c:f>
              <c:numCache>
                <c:formatCode>General</c:formatCode>
                <c:ptCount val="21"/>
                <c:pt idx="0">
                  <c:v>971412</c:v>
                </c:pt>
                <c:pt idx="1">
                  <c:v>981569</c:v>
                </c:pt>
                <c:pt idx="2">
                  <c:v>741534</c:v>
                </c:pt>
                <c:pt idx="3">
                  <c:v>846573</c:v>
                </c:pt>
                <c:pt idx="4">
                  <c:v>722956</c:v>
                </c:pt>
                <c:pt idx="5">
                  <c:v>564869</c:v>
                </c:pt>
                <c:pt idx="6">
                  <c:v>813507</c:v>
                </c:pt>
                <c:pt idx="7">
                  <c:v>697216</c:v>
                </c:pt>
                <c:pt idx="8">
                  <c:v>551398</c:v>
                </c:pt>
                <c:pt idx="9">
                  <c:v>680700</c:v>
                </c:pt>
                <c:pt idx="10">
                  <c:v>668472</c:v>
                </c:pt>
                <c:pt idx="11">
                  <c:v>756866</c:v>
                </c:pt>
                <c:pt idx="12">
                  <c:v>548627</c:v>
                </c:pt>
                <c:pt idx="13">
                  <c:v>332706</c:v>
                </c:pt>
                <c:pt idx="14">
                  <c:v>325805</c:v>
                </c:pt>
                <c:pt idx="15">
                  <c:v>980363</c:v>
                </c:pt>
                <c:pt idx="16">
                  <c:v>955066</c:v>
                </c:pt>
                <c:pt idx="17">
                  <c:v>961072</c:v>
                </c:pt>
                <c:pt idx="18">
                  <c:v>954512</c:v>
                </c:pt>
                <c:pt idx="19">
                  <c:v>307103</c:v>
                </c:pt>
                <c:pt idx="20">
                  <c:v>998849</c:v>
                </c:pt>
              </c:numCache>
            </c:numRef>
          </c:val>
          <c:extLst>
            <c:ext xmlns:c16="http://schemas.microsoft.com/office/drawing/2014/chart" uri="{C3380CC4-5D6E-409C-BE32-E72D297353CC}">
              <c16:uniqueId val="{00000005-A11F-42AE-8581-1A77460A71AF}"/>
            </c:ext>
          </c:extLst>
        </c:ser>
        <c:dLbls>
          <c:showLegendKey val="0"/>
          <c:showVal val="0"/>
          <c:showCatName val="0"/>
          <c:showSerName val="0"/>
          <c:showPercent val="0"/>
          <c:showBubbleSize val="0"/>
        </c:dLbls>
        <c:gapWidth val="45"/>
        <c:overlap val="100"/>
        <c:axId val="587910264"/>
        <c:axId val="587920432"/>
      </c:barChart>
      <c:catAx>
        <c:axId val="587910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87920432"/>
        <c:crosses val="autoZero"/>
        <c:auto val="1"/>
        <c:lblAlgn val="ctr"/>
        <c:lblOffset val="100"/>
        <c:noMultiLvlLbl val="0"/>
      </c:catAx>
      <c:valAx>
        <c:axId val="587920432"/>
        <c:scaling>
          <c:orientation val="minMax"/>
          <c:max val="10000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87910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10E7C0C8-84AB-4240-80EE-92BFAEA3BA81}" type="datetimeFigureOut">
              <a:rPr lang="en-US" smtClean="0"/>
              <a:t>11/25/2024</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4CD57617-CF1C-4399-94EB-297F9BFCD70F}" type="slidenum">
              <a:rPr lang="en-US" smtClean="0"/>
              <a:t>‹#›</a:t>
            </a:fld>
            <a:endParaRPr lang="en-US"/>
          </a:p>
        </p:txBody>
      </p:sp>
    </p:spTree>
    <p:extLst>
      <p:ext uri="{BB962C8B-B14F-4D97-AF65-F5344CB8AC3E}">
        <p14:creationId xmlns:p14="http://schemas.microsoft.com/office/powerpoint/2010/main" val="467166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RNA editing requires three distinct RECCs that have mutually exclusive dimeric endonucleases, and 12 proteins in common.</a:t>
            </a:r>
          </a:p>
          <a:p>
            <a:endParaRPr lang="en-US"/>
          </a:p>
          <a:p>
            <a:r>
              <a:rPr lang="en-US"/>
              <a:t>Together these complexes recognize ESs, cleave, add or remove Us according to template gRNA, and religate mRNA fragments.</a:t>
            </a:r>
          </a:p>
        </p:txBody>
      </p:sp>
      <p:sp>
        <p:nvSpPr>
          <p:cNvPr id="4" name="Slide Number Placeholder 3"/>
          <p:cNvSpPr>
            <a:spLocks noGrp="1"/>
          </p:cNvSpPr>
          <p:nvPr>
            <p:ph type="sldNum" sz="quarter" idx="5"/>
          </p:nvPr>
        </p:nvSpPr>
        <p:spPr/>
        <p:txBody>
          <a:bodyPr/>
          <a:lstStyle/>
          <a:p>
            <a:fld id="{50601B3B-A16D-4186-89F6-822754255CDF}" type="slidenum">
              <a:rPr lang="en-US" smtClean="0"/>
              <a:pPr/>
              <a:t>3</a:t>
            </a:fld>
            <a:endParaRPr lang="en-US"/>
          </a:p>
        </p:txBody>
      </p:sp>
    </p:spTree>
    <p:extLst>
      <p:ext uri="{BB962C8B-B14F-4D97-AF65-F5344CB8AC3E}">
        <p14:creationId xmlns:p14="http://schemas.microsoft.com/office/powerpoint/2010/main" val="270368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the MURF2 primers used for the filtering step.  Note that the length of sequence between the two primers differs between the different reads based on how much editing happened.  Each transcript (MURF2, A6, ND7 </a:t>
            </a:r>
            <a:r>
              <a:rPr lang="en-US" dirty="0" err="1"/>
              <a:t>etc</a:t>
            </a:r>
            <a:r>
              <a:rPr lang="en-US" dirty="0"/>
              <a:t>) will have different primers, which is something the user will need to update in the “Input_Temp.txt” file prior to running PARERS.</a:t>
            </a:r>
          </a:p>
        </p:txBody>
      </p:sp>
      <p:sp>
        <p:nvSpPr>
          <p:cNvPr id="4" name="Slide Number Placeholder 3"/>
          <p:cNvSpPr>
            <a:spLocks noGrp="1"/>
          </p:cNvSpPr>
          <p:nvPr>
            <p:ph type="sldNum" sz="quarter" idx="5"/>
          </p:nvPr>
        </p:nvSpPr>
        <p:spPr/>
        <p:txBody>
          <a:bodyPr/>
          <a:lstStyle/>
          <a:p>
            <a:fld id="{4CD57617-CF1C-4399-94EB-297F9BFCD70F}" type="slidenum">
              <a:rPr lang="en-US" smtClean="0"/>
              <a:t>18</a:t>
            </a:fld>
            <a:endParaRPr lang="en-US"/>
          </a:p>
        </p:txBody>
      </p:sp>
    </p:spTree>
    <p:extLst>
      <p:ext uri="{BB962C8B-B14F-4D97-AF65-F5344CB8AC3E}">
        <p14:creationId xmlns:p14="http://schemas.microsoft.com/office/powerpoint/2010/main" val="357446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57617-CF1C-4399-94EB-297F9BFCD70F}" type="slidenum">
              <a:rPr lang="en-US" smtClean="0"/>
              <a:t>19</a:t>
            </a:fld>
            <a:endParaRPr lang="en-US"/>
          </a:p>
        </p:txBody>
      </p:sp>
    </p:spTree>
    <p:extLst>
      <p:ext uri="{BB962C8B-B14F-4D97-AF65-F5344CB8AC3E}">
        <p14:creationId xmlns:p14="http://schemas.microsoft.com/office/powerpoint/2010/main" val="58095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Murf2 L270R data, example set of reads</a:t>
            </a:r>
          </a:p>
          <a:p>
            <a:r>
              <a:rPr lang="en-US" dirty="0"/>
              <a:t>Primer ends appended off here for clarity</a:t>
            </a:r>
          </a:p>
        </p:txBody>
      </p:sp>
      <p:sp>
        <p:nvSpPr>
          <p:cNvPr id="4" name="Slide Number Placeholder 3"/>
          <p:cNvSpPr>
            <a:spLocks noGrp="1"/>
          </p:cNvSpPr>
          <p:nvPr>
            <p:ph type="sldNum" sz="quarter" idx="5"/>
          </p:nvPr>
        </p:nvSpPr>
        <p:spPr/>
        <p:txBody>
          <a:bodyPr/>
          <a:lstStyle/>
          <a:p>
            <a:fld id="{DA1188BF-A767-4D19-999C-7E4A9AF612F5}" type="slidenum">
              <a:rPr lang="en-US" smtClean="0"/>
              <a:t>20</a:t>
            </a:fld>
            <a:endParaRPr lang="en-US"/>
          </a:p>
        </p:txBody>
      </p:sp>
    </p:spTree>
    <p:extLst>
      <p:ext uri="{BB962C8B-B14F-4D97-AF65-F5344CB8AC3E}">
        <p14:creationId xmlns:p14="http://schemas.microsoft.com/office/powerpoint/2010/main" val="373428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30000" dirty="0"/>
              <a:t>rd</a:t>
            </a:r>
            <a:r>
              <a:rPr lang="en-US" dirty="0"/>
              <a:t> G’ is the 4</a:t>
            </a:r>
            <a:r>
              <a:rPr lang="en-US" baseline="30000" dirty="0"/>
              <a:t>th</a:t>
            </a:r>
            <a:r>
              <a:rPr lang="en-US" dirty="0"/>
              <a:t> G in the T counts list because of pythons indexes the lists starting at 0. The first element is always 0 but I wanted to preserve this numbering as it makes the next slide make more sense</a:t>
            </a:r>
          </a:p>
        </p:txBody>
      </p:sp>
      <p:sp>
        <p:nvSpPr>
          <p:cNvPr id="4" name="Slide Number Placeholder 3"/>
          <p:cNvSpPr>
            <a:spLocks noGrp="1"/>
          </p:cNvSpPr>
          <p:nvPr>
            <p:ph type="sldNum" sz="quarter" idx="5"/>
          </p:nvPr>
        </p:nvSpPr>
        <p:spPr/>
        <p:txBody>
          <a:bodyPr/>
          <a:lstStyle/>
          <a:p>
            <a:fld id="{DA1188BF-A767-4D19-999C-7E4A9AF612F5}" type="slidenum">
              <a:rPr lang="en-US" smtClean="0"/>
              <a:t>21</a:t>
            </a:fld>
            <a:endParaRPr lang="en-US"/>
          </a:p>
        </p:txBody>
      </p:sp>
    </p:spTree>
    <p:extLst>
      <p:ext uri="{BB962C8B-B14F-4D97-AF65-F5344CB8AC3E}">
        <p14:creationId xmlns:p14="http://schemas.microsoft.com/office/powerpoint/2010/main" val="4034237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next few slides show examples of how the bubble plots are generated from the ‘bubble-plot-data.csv’ output.  </a:t>
            </a:r>
          </a:p>
        </p:txBody>
      </p:sp>
      <p:sp>
        <p:nvSpPr>
          <p:cNvPr id="4" name="Slide Number Placeholder 3"/>
          <p:cNvSpPr>
            <a:spLocks noGrp="1"/>
          </p:cNvSpPr>
          <p:nvPr>
            <p:ph type="sldNum" sz="quarter" idx="5"/>
          </p:nvPr>
        </p:nvSpPr>
        <p:spPr/>
        <p:txBody>
          <a:bodyPr/>
          <a:lstStyle/>
          <a:p>
            <a:fld id="{4CD57617-CF1C-4399-94EB-297F9BFCD70F}" type="slidenum">
              <a:rPr lang="en-US" smtClean="0"/>
              <a:t>22</a:t>
            </a:fld>
            <a:endParaRPr lang="en-US"/>
          </a:p>
        </p:txBody>
      </p:sp>
    </p:spTree>
    <p:extLst>
      <p:ext uri="{BB962C8B-B14F-4D97-AF65-F5344CB8AC3E}">
        <p14:creationId xmlns:p14="http://schemas.microsoft.com/office/powerpoint/2010/main" val="2067649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think of PARERS as a fancy “U-counter”. It counts the numbers of Us at each editing site for all of the reads.  The based on the numbers of Us, each ES for every read will be categorized and processed for data outputs.  This slide shows examples of the current categories we are using. They are not perfect, but we agree they are the easiest for people to interpret.  There are other categories built-in to PARERS that also provide different outputs for cases when the user prefers something different (see next slide).</a:t>
            </a:r>
          </a:p>
        </p:txBody>
      </p:sp>
      <p:sp>
        <p:nvSpPr>
          <p:cNvPr id="4" name="Slide Number Placeholder 3"/>
          <p:cNvSpPr>
            <a:spLocks noGrp="1"/>
          </p:cNvSpPr>
          <p:nvPr>
            <p:ph type="sldNum" sz="quarter" idx="5"/>
          </p:nvPr>
        </p:nvSpPr>
        <p:spPr/>
        <p:txBody>
          <a:bodyPr/>
          <a:lstStyle/>
          <a:p>
            <a:fld id="{4CD57617-CF1C-4399-94EB-297F9BFCD70F}" type="slidenum">
              <a:rPr lang="en-US" smtClean="0"/>
              <a:t>25</a:t>
            </a:fld>
            <a:endParaRPr lang="en-US"/>
          </a:p>
        </p:txBody>
      </p:sp>
    </p:spTree>
    <p:extLst>
      <p:ext uri="{BB962C8B-B14F-4D97-AF65-F5344CB8AC3E}">
        <p14:creationId xmlns:p14="http://schemas.microsoft.com/office/powerpoint/2010/main" val="273161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slide showing a previous version of our data presentation. I included it because it shows how the bar graphs and bubble plots relate to one another.</a:t>
            </a:r>
          </a:p>
        </p:txBody>
      </p:sp>
      <p:sp>
        <p:nvSpPr>
          <p:cNvPr id="4" name="Slide Number Placeholder 3"/>
          <p:cNvSpPr>
            <a:spLocks noGrp="1"/>
          </p:cNvSpPr>
          <p:nvPr>
            <p:ph type="sldNum" sz="quarter" idx="5"/>
          </p:nvPr>
        </p:nvSpPr>
        <p:spPr/>
        <p:txBody>
          <a:bodyPr/>
          <a:lstStyle/>
          <a:p>
            <a:fld id="{4CD57617-CF1C-4399-94EB-297F9BFCD70F}" type="slidenum">
              <a:rPr lang="en-US" smtClean="0"/>
              <a:t>27</a:t>
            </a:fld>
            <a:endParaRPr lang="en-US"/>
          </a:p>
        </p:txBody>
      </p:sp>
    </p:spTree>
    <p:extLst>
      <p:ext uri="{BB962C8B-B14F-4D97-AF65-F5344CB8AC3E}">
        <p14:creationId xmlns:p14="http://schemas.microsoft.com/office/powerpoint/2010/main" val="83579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recently published work that demonstrates editing is non-processive, as transition from a deletion editing site to an insertion editing site involves RECC1 editing the first site, then an entirely different RECC2 (or RECC3) editing the insertion site. Many other proteins are involved, as the substrates are presented by RESCs, and REH2C helicase complex and multiple accessory factors are required.</a:t>
            </a:r>
          </a:p>
          <a:p>
            <a:endParaRPr lang="en-US"/>
          </a:p>
          <a:p>
            <a:r>
              <a:rPr lang="en-US"/>
              <a:t>Important to keep in mind that each gRNA serves as template for multiple ESs, and that multiple gRNAs are required for editing complete mRNAs.</a:t>
            </a:r>
          </a:p>
          <a:p>
            <a:endParaRPr lang="en-US"/>
          </a:p>
        </p:txBody>
      </p:sp>
      <p:sp>
        <p:nvSpPr>
          <p:cNvPr id="4" name="Slide Number Placeholder 3"/>
          <p:cNvSpPr>
            <a:spLocks noGrp="1"/>
          </p:cNvSpPr>
          <p:nvPr>
            <p:ph type="sldNum" sz="quarter" idx="5"/>
          </p:nvPr>
        </p:nvSpPr>
        <p:spPr/>
        <p:txBody>
          <a:bodyPr/>
          <a:lstStyle/>
          <a:p>
            <a:fld id="{50601B3B-A16D-4186-89F6-822754255CDF}" type="slidenum">
              <a:rPr lang="en-US" smtClean="0"/>
              <a:pPr/>
              <a:t>4</a:t>
            </a:fld>
            <a:endParaRPr lang="en-US"/>
          </a:p>
        </p:txBody>
      </p:sp>
    </p:spTree>
    <p:extLst>
      <p:ext uri="{BB962C8B-B14F-4D97-AF65-F5344CB8AC3E}">
        <p14:creationId xmlns:p14="http://schemas.microsoft.com/office/powerpoint/2010/main" val="25893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Brittany Davidge recently published the results of a similar random mutagenesis screen in A3, which has and OB-fold domain and 2 ZFs. A particular mutant of interest, which will be the focus of the rest of my talk, L270R is located in a predicted IDR adjacent to the OB fold, and its exclusive expression strongly affects growth in BF but not PF. While complete loss of A3 in the CN essentially eliminates RECCs as seen on this native western, L270R retains a lot of 1MDa RECC and also has a subcomplex around 800 kDa. Importantly, editing is altered but not eliminated when L270R is exclusively expressed by RT-PCR profiling.</a:t>
            </a:r>
          </a:p>
        </p:txBody>
      </p:sp>
      <p:sp>
        <p:nvSpPr>
          <p:cNvPr id="4" name="Slide Number Placeholder 3"/>
          <p:cNvSpPr>
            <a:spLocks noGrp="1"/>
          </p:cNvSpPr>
          <p:nvPr>
            <p:ph type="sldNum" sz="quarter" idx="5"/>
          </p:nvPr>
        </p:nvSpPr>
        <p:spPr/>
        <p:txBody>
          <a:bodyPr/>
          <a:lstStyle/>
          <a:p>
            <a:fld id="{50601B3B-A16D-4186-89F6-822754255CDF}" type="slidenum">
              <a:rPr lang="en-US" smtClean="0"/>
              <a:pPr/>
              <a:t>5</a:t>
            </a:fld>
            <a:endParaRPr lang="en-US"/>
          </a:p>
        </p:txBody>
      </p:sp>
    </p:spTree>
    <p:extLst>
      <p:ext uri="{BB962C8B-B14F-4D97-AF65-F5344CB8AC3E}">
        <p14:creationId xmlns:p14="http://schemas.microsoft.com/office/powerpoint/2010/main" val="376885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Murf2 Expected amplicon size: 77 – 99 bp</a:t>
            </a:r>
          </a:p>
          <a:p>
            <a:r>
              <a:rPr lang="en-US" dirty="0"/>
              <a:t>Nd7 5’ Expected amplicon size: 127 – 185 bp</a:t>
            </a:r>
          </a:p>
        </p:txBody>
      </p:sp>
      <p:sp>
        <p:nvSpPr>
          <p:cNvPr id="4" name="Slide Number Placeholder 3"/>
          <p:cNvSpPr>
            <a:spLocks noGrp="1"/>
          </p:cNvSpPr>
          <p:nvPr>
            <p:ph type="sldNum" sz="quarter" idx="5"/>
          </p:nvPr>
        </p:nvSpPr>
        <p:spPr/>
        <p:txBody>
          <a:bodyPr/>
          <a:lstStyle/>
          <a:p>
            <a:fld id="{4CD57617-CF1C-4399-94EB-297F9BFCD70F}" type="slidenum">
              <a:rPr lang="en-US" smtClean="0"/>
              <a:t>7</a:t>
            </a:fld>
            <a:endParaRPr lang="en-US"/>
          </a:p>
        </p:txBody>
      </p:sp>
    </p:spTree>
    <p:extLst>
      <p:ext uri="{BB962C8B-B14F-4D97-AF65-F5344CB8AC3E}">
        <p14:creationId xmlns:p14="http://schemas.microsoft.com/office/powerpoint/2010/main" val="375858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plots of aggregated read percentages at each editing site (ES) in the ND7 5’ domain with the 3’ end on the right. Red is complete U insertion, Blue complete deletion, yellow is incomplete insertion, green is incomplete deletion, and gray is no edit. First, WT and WT MGA are virtually identical, as expected. Exclusive expression of L270R shows editing loss at the 5’ end, and slightly altered editing at the 3’ end. Thus phenotype is exacerbated by MGA, where increased incomplete insertion is particularly noticeable. The residual editing in CN is essentially eliminated in CN MGA. Editing sites (ESs) are defined as positions between two non-U nucleotides and each ES is indicated in this graph as a single bar.  The non-U sequence is shown below the bars to indicate position. Editing happens in the 3’ to 5’ direction. 3’ and 5’ ends of the edited region are indicated.</a:t>
            </a:r>
          </a:p>
        </p:txBody>
      </p:sp>
      <p:sp>
        <p:nvSpPr>
          <p:cNvPr id="4" name="Slide Number Placeholder 3"/>
          <p:cNvSpPr>
            <a:spLocks noGrp="1"/>
          </p:cNvSpPr>
          <p:nvPr>
            <p:ph type="sldNum" sz="quarter" idx="5"/>
          </p:nvPr>
        </p:nvSpPr>
        <p:spPr/>
        <p:txBody>
          <a:bodyPr/>
          <a:lstStyle/>
          <a:p>
            <a:fld id="{50601B3B-A16D-4186-89F6-822754255CDF}" type="slidenum">
              <a:rPr lang="en-US" smtClean="0"/>
              <a:pPr/>
              <a:t>9</a:t>
            </a:fld>
            <a:endParaRPr lang="en-US"/>
          </a:p>
        </p:txBody>
      </p:sp>
    </p:spTree>
    <p:extLst>
      <p:ext uri="{BB962C8B-B14F-4D97-AF65-F5344CB8AC3E}">
        <p14:creationId xmlns:p14="http://schemas.microsoft.com/office/powerpoint/2010/main" val="223106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editing of MURF2 mRNA, which has a smaller edited region, we again notice an increase in incomplete insertion compared to WT, which is made more obvious by this difference plot where we subtract WT reads from L270R MGA, showing sites with no editing or incomplete insertion going up in L270R, and complete editing going down.</a:t>
            </a:r>
          </a:p>
        </p:txBody>
      </p:sp>
      <p:sp>
        <p:nvSpPr>
          <p:cNvPr id="4" name="Slide Number Placeholder 3"/>
          <p:cNvSpPr>
            <a:spLocks noGrp="1"/>
          </p:cNvSpPr>
          <p:nvPr>
            <p:ph type="sldNum" sz="quarter" idx="5"/>
          </p:nvPr>
        </p:nvSpPr>
        <p:spPr/>
        <p:txBody>
          <a:bodyPr/>
          <a:lstStyle/>
          <a:p>
            <a:fld id="{50601B3B-A16D-4186-89F6-822754255CDF}" type="slidenum">
              <a:rPr lang="en-US" smtClean="0"/>
              <a:pPr/>
              <a:t>10</a:t>
            </a:fld>
            <a:endParaRPr lang="en-US"/>
          </a:p>
        </p:txBody>
      </p:sp>
    </p:spTree>
    <p:extLst>
      <p:ext uri="{BB962C8B-B14F-4D97-AF65-F5344CB8AC3E}">
        <p14:creationId xmlns:p14="http://schemas.microsoft.com/office/powerpoint/2010/main" val="70206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data display provides more detailed information about the editing at each ES.</a:t>
            </a:r>
          </a:p>
        </p:txBody>
      </p:sp>
      <p:sp>
        <p:nvSpPr>
          <p:cNvPr id="4" name="Slide Number Placeholder 3"/>
          <p:cNvSpPr>
            <a:spLocks noGrp="1"/>
          </p:cNvSpPr>
          <p:nvPr>
            <p:ph type="sldNum" sz="quarter" idx="5"/>
          </p:nvPr>
        </p:nvSpPr>
        <p:spPr/>
        <p:txBody>
          <a:bodyPr/>
          <a:lstStyle/>
          <a:p>
            <a:fld id="{4CD57617-CF1C-4399-94EB-297F9BFCD70F}" type="slidenum">
              <a:rPr lang="en-US" smtClean="0"/>
              <a:t>11</a:t>
            </a:fld>
            <a:endParaRPr lang="en-US"/>
          </a:p>
        </p:txBody>
      </p:sp>
    </p:spTree>
    <p:extLst>
      <p:ext uri="{BB962C8B-B14F-4D97-AF65-F5344CB8AC3E}">
        <p14:creationId xmlns:p14="http://schemas.microsoft.com/office/powerpoint/2010/main" val="307254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looking at just the 3’ most editing sites in A6 and ND8, if we drill down to the most frequent read sequences, we see large differences between L270R and WT. Not surprisingly, for both the L270R results in reduced fully edited and increased pre-edited reads. Interestingly we also observed U insertion at deletion sites at much higher frequences in L270R. In particular these ND8 sequences were observed tens of thousands of times in L270R, but less than 10 reads in WT. </a:t>
            </a:r>
          </a:p>
        </p:txBody>
      </p:sp>
      <p:sp>
        <p:nvSpPr>
          <p:cNvPr id="4" name="Slide Number Placeholder 3"/>
          <p:cNvSpPr>
            <a:spLocks noGrp="1"/>
          </p:cNvSpPr>
          <p:nvPr>
            <p:ph type="sldNum" sz="quarter" idx="5"/>
          </p:nvPr>
        </p:nvSpPr>
        <p:spPr/>
        <p:txBody>
          <a:bodyPr/>
          <a:lstStyle/>
          <a:p>
            <a:fld id="{50601B3B-A16D-4186-89F6-822754255CDF}" type="slidenum">
              <a:rPr lang="en-US" smtClean="0"/>
              <a:pPr/>
              <a:t>12</a:t>
            </a:fld>
            <a:endParaRPr lang="en-US"/>
          </a:p>
        </p:txBody>
      </p:sp>
    </p:spTree>
    <p:extLst>
      <p:ext uri="{BB962C8B-B14F-4D97-AF65-F5344CB8AC3E}">
        <p14:creationId xmlns:p14="http://schemas.microsoft.com/office/powerpoint/2010/main" val="351452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examples from two amplicons with the number of reads remaining after each PARERS step.</a:t>
            </a:r>
          </a:p>
        </p:txBody>
      </p:sp>
      <p:sp>
        <p:nvSpPr>
          <p:cNvPr id="4" name="Slide Number Placeholder 3"/>
          <p:cNvSpPr>
            <a:spLocks noGrp="1"/>
          </p:cNvSpPr>
          <p:nvPr>
            <p:ph type="sldNum" sz="quarter" idx="5"/>
          </p:nvPr>
        </p:nvSpPr>
        <p:spPr/>
        <p:txBody>
          <a:bodyPr/>
          <a:lstStyle/>
          <a:p>
            <a:fld id="{4CD57617-CF1C-4399-94EB-297F9BFCD70F}" type="slidenum">
              <a:rPr lang="en-US" smtClean="0"/>
              <a:t>17</a:t>
            </a:fld>
            <a:endParaRPr lang="en-US"/>
          </a:p>
        </p:txBody>
      </p:sp>
    </p:spTree>
    <p:extLst>
      <p:ext uri="{BB962C8B-B14F-4D97-AF65-F5344CB8AC3E}">
        <p14:creationId xmlns:p14="http://schemas.microsoft.com/office/powerpoint/2010/main" val="202420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57C2-7F63-48EA-9656-5571D15562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197624-B7AC-48E9-8034-6ECD94BDD5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70263F-4A33-40E6-AF68-B87B0CB9C423}"/>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5" name="Footer Placeholder 4">
            <a:extLst>
              <a:ext uri="{FF2B5EF4-FFF2-40B4-BE49-F238E27FC236}">
                <a16:creationId xmlns:a16="http://schemas.microsoft.com/office/drawing/2014/main" id="{93F7B94E-9842-47C8-A73A-F74E78068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14EA8-E219-44B1-83E7-29CE822C3F84}"/>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421851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DB1F-3E27-4E5E-9C17-B8415F630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7E4BA4-200D-4178-81E6-39EAD0C512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7303F-D615-4B27-A913-4263C14D71D6}"/>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5" name="Footer Placeholder 4">
            <a:extLst>
              <a:ext uri="{FF2B5EF4-FFF2-40B4-BE49-F238E27FC236}">
                <a16:creationId xmlns:a16="http://schemas.microsoft.com/office/drawing/2014/main" id="{6E066208-283A-497A-81CA-6D94AE71C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65124-F354-477C-94C5-F91D20CE8B87}"/>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260888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98150-CED0-4499-BF08-78731F20E4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7C89B-918B-46E4-9F74-6B2630455C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446EF-3782-42C2-9276-645B23D23118}"/>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5" name="Footer Placeholder 4">
            <a:extLst>
              <a:ext uri="{FF2B5EF4-FFF2-40B4-BE49-F238E27FC236}">
                <a16:creationId xmlns:a16="http://schemas.microsoft.com/office/drawing/2014/main" id="{B39BDF73-D24C-40DD-9381-1608815CE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94D47-9BFA-4517-992F-D39DB4CE8644}"/>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360398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968-AC1B-4172-9D30-258FA0F18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CF26E3-8FEA-4569-BB36-17F2E023A2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6FAB7-28BB-41A0-B119-6F40E8E1C22B}"/>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5" name="Footer Placeholder 4">
            <a:extLst>
              <a:ext uri="{FF2B5EF4-FFF2-40B4-BE49-F238E27FC236}">
                <a16:creationId xmlns:a16="http://schemas.microsoft.com/office/drawing/2014/main" id="{FEDD504A-78B3-4B9D-B44E-CB89E266F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C6022-4415-4C94-AC12-5A63458E5C26}"/>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181952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56A7-36BB-4033-8E13-EE9248A067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F85D2D-2112-46A7-9D2A-887625F41D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1AFA6-5C2E-4FB9-9090-EA2AB5BD0809}"/>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5" name="Footer Placeholder 4">
            <a:extLst>
              <a:ext uri="{FF2B5EF4-FFF2-40B4-BE49-F238E27FC236}">
                <a16:creationId xmlns:a16="http://schemas.microsoft.com/office/drawing/2014/main" id="{707F4073-0985-4C51-A013-96050EDC0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446B-839D-454A-B017-930D8EF9290B}"/>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137853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53CE-6EA6-496B-85C1-1B5D7359E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08A28B-36AB-4268-9C49-049048FFF7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C1E431-6967-4810-8FC7-E1CC8B285E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AE4CF9-C469-48DA-BD0B-AEAB265BD209}"/>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6" name="Footer Placeholder 5">
            <a:extLst>
              <a:ext uri="{FF2B5EF4-FFF2-40B4-BE49-F238E27FC236}">
                <a16:creationId xmlns:a16="http://schemas.microsoft.com/office/drawing/2014/main" id="{53F33BDD-A8DA-4108-9B44-8C424C4654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E0B11-2BC9-471D-84E8-C8D3B7CD1EE1}"/>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346461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DA5B-09F7-42DC-9D5C-7AB621FD94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3B8027-76A8-47C7-88AC-17EACA188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D0C60-DA6F-4C6D-BDB0-66663E4C1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C7F1D9-1131-46E2-BC59-D1C1E34E2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3D36DC-6D4C-4611-B002-9AE35238A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1D88F5-B52F-4C86-B080-6F502B81C396}"/>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8" name="Footer Placeholder 7">
            <a:extLst>
              <a:ext uri="{FF2B5EF4-FFF2-40B4-BE49-F238E27FC236}">
                <a16:creationId xmlns:a16="http://schemas.microsoft.com/office/drawing/2014/main" id="{E440DC4F-40E2-4F11-B949-602086C08B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7EC377-8159-4DB3-A11B-EDD6AF0ACEEC}"/>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207144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64D5-C7D2-4277-9364-B3973772B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9A0169-24C7-47B1-BB91-4A644BD8584F}"/>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4" name="Footer Placeholder 3">
            <a:extLst>
              <a:ext uri="{FF2B5EF4-FFF2-40B4-BE49-F238E27FC236}">
                <a16:creationId xmlns:a16="http://schemas.microsoft.com/office/drawing/2014/main" id="{01374305-6424-4238-92EB-93B3F8D3C1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3A5BFA-934D-4A6C-B1F0-255A68974255}"/>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207787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30F2A0-36FC-4832-8F16-9341CCAB5519}"/>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3" name="Footer Placeholder 2">
            <a:extLst>
              <a:ext uri="{FF2B5EF4-FFF2-40B4-BE49-F238E27FC236}">
                <a16:creationId xmlns:a16="http://schemas.microsoft.com/office/drawing/2014/main" id="{0976760A-A4E9-4722-ACC8-C5B807FE76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EA1330-EDE7-499A-9928-801FA07DF08E}"/>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126219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1DD5-6C5F-4446-A111-9C4865DADD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AA2149-F19E-4183-8498-6DA9912A2F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D7A136-1818-4D89-B659-68ECBE7EB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DE707F-65BB-4743-A952-DA36381067B6}"/>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6" name="Footer Placeholder 5">
            <a:extLst>
              <a:ext uri="{FF2B5EF4-FFF2-40B4-BE49-F238E27FC236}">
                <a16:creationId xmlns:a16="http://schemas.microsoft.com/office/drawing/2014/main" id="{854BEFFA-EF6E-48AC-99E2-640F14A4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27F13-EF84-44C4-ABF1-0B9CAD64D2FA}"/>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220073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1BB2-99DF-4BAC-915A-E722EDAB5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04E26-67B3-4799-A5CB-5C13B410D5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CBE550-82A7-4993-84C1-EF1CB246B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33AA1B-387E-4A33-8145-B1D1D6A9680F}"/>
              </a:ext>
            </a:extLst>
          </p:cNvPr>
          <p:cNvSpPr>
            <a:spLocks noGrp="1"/>
          </p:cNvSpPr>
          <p:nvPr>
            <p:ph type="dt" sz="half" idx="10"/>
          </p:nvPr>
        </p:nvSpPr>
        <p:spPr/>
        <p:txBody>
          <a:bodyPr/>
          <a:lstStyle/>
          <a:p>
            <a:fld id="{71CA8F9F-4508-439F-AED3-82556F16154C}" type="datetimeFigureOut">
              <a:rPr lang="en-US" smtClean="0"/>
              <a:t>11/25/2024</a:t>
            </a:fld>
            <a:endParaRPr lang="en-US"/>
          </a:p>
        </p:txBody>
      </p:sp>
      <p:sp>
        <p:nvSpPr>
          <p:cNvPr id="6" name="Footer Placeholder 5">
            <a:extLst>
              <a:ext uri="{FF2B5EF4-FFF2-40B4-BE49-F238E27FC236}">
                <a16:creationId xmlns:a16="http://schemas.microsoft.com/office/drawing/2014/main" id="{711280FA-CB23-4C6A-A726-97735B361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3ACC6-1499-4A37-9739-267C8AED81BD}"/>
              </a:ext>
            </a:extLst>
          </p:cNvPr>
          <p:cNvSpPr>
            <a:spLocks noGrp="1"/>
          </p:cNvSpPr>
          <p:nvPr>
            <p:ph type="sldNum" sz="quarter" idx="12"/>
          </p:nvPr>
        </p:nvSpPr>
        <p:spPr/>
        <p:txBody>
          <a:bodyPr/>
          <a:lstStyle/>
          <a:p>
            <a:fld id="{0CE19B32-860E-4FD5-B4B1-70D37BFFA751}" type="slidenum">
              <a:rPr lang="en-US" smtClean="0"/>
              <a:t>‹#›</a:t>
            </a:fld>
            <a:endParaRPr lang="en-US"/>
          </a:p>
        </p:txBody>
      </p:sp>
    </p:spTree>
    <p:extLst>
      <p:ext uri="{BB962C8B-B14F-4D97-AF65-F5344CB8AC3E}">
        <p14:creationId xmlns:p14="http://schemas.microsoft.com/office/powerpoint/2010/main" val="189833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91F132-DCB7-42A7-A712-9CB32297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1F767-E381-420B-96F0-22541AC6C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DF269-6863-4849-A21D-B9D98647E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A8F9F-4508-439F-AED3-82556F16154C}" type="datetimeFigureOut">
              <a:rPr lang="en-US" smtClean="0"/>
              <a:t>11/25/2024</a:t>
            </a:fld>
            <a:endParaRPr lang="en-US"/>
          </a:p>
        </p:txBody>
      </p:sp>
      <p:sp>
        <p:nvSpPr>
          <p:cNvPr id="5" name="Footer Placeholder 4">
            <a:extLst>
              <a:ext uri="{FF2B5EF4-FFF2-40B4-BE49-F238E27FC236}">
                <a16:creationId xmlns:a16="http://schemas.microsoft.com/office/drawing/2014/main" id="{EAD55CFE-D2A6-4E47-A082-591BE0D34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F46B12-46EF-41DD-9B78-E406A8FF8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19B32-860E-4FD5-B4B1-70D37BFFA751}" type="slidenum">
              <a:rPr lang="en-US" smtClean="0"/>
              <a:t>‹#›</a:t>
            </a:fld>
            <a:endParaRPr lang="en-US"/>
          </a:p>
        </p:txBody>
      </p:sp>
    </p:spTree>
    <p:extLst>
      <p:ext uri="{BB962C8B-B14F-4D97-AF65-F5344CB8AC3E}">
        <p14:creationId xmlns:p14="http://schemas.microsoft.com/office/powerpoint/2010/main" val="3524704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76ADEB1-A607-4055-B604-FC344FF6D065}"/>
              </a:ext>
            </a:extLst>
          </p:cNvPr>
          <p:cNvSpPr txBox="1">
            <a:spLocks/>
          </p:cNvSpPr>
          <p:nvPr/>
        </p:nvSpPr>
        <p:spPr>
          <a:xfrm>
            <a:off x="775576" y="391746"/>
            <a:ext cx="10640847" cy="42372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200" b="1" dirty="0">
              <a:latin typeface="Arial"/>
              <a:cs typeface="Arial"/>
            </a:endParaRPr>
          </a:p>
          <a:p>
            <a:r>
              <a:rPr lang="en-US" sz="4000" b="1">
                <a:latin typeface="Arial"/>
                <a:cs typeface="Arial"/>
              </a:rPr>
              <a:t>RSC PARERS notes 11/22/24</a:t>
            </a:r>
            <a:endParaRPr lang="en-US" sz="4000" b="1" dirty="0">
              <a:latin typeface="Arial"/>
              <a:cs typeface="Arial"/>
            </a:endParaRPr>
          </a:p>
          <a:p>
            <a:endParaRPr lang="en-US" sz="3200" b="1" dirty="0">
              <a:latin typeface="Arial"/>
              <a:cs typeface="Arial"/>
            </a:endParaRPr>
          </a:p>
          <a:p>
            <a:endParaRPr lang="en-US" sz="3200" b="1" dirty="0">
              <a:latin typeface="Arial"/>
              <a:cs typeface="Arial"/>
            </a:endParaRPr>
          </a:p>
          <a:p>
            <a:r>
              <a:rPr lang="en-US" sz="3200" b="1" dirty="0">
                <a:latin typeface="Arial"/>
                <a:cs typeface="Arial"/>
              </a:rPr>
              <a:t>RNA Editing Deep Sequencing Analysis</a:t>
            </a:r>
          </a:p>
          <a:p>
            <a:endParaRPr lang="en-US" sz="3200" b="1" dirty="0">
              <a:latin typeface="Arial"/>
              <a:cs typeface="Arial"/>
            </a:endParaRPr>
          </a:p>
        </p:txBody>
      </p:sp>
      <p:sp>
        <p:nvSpPr>
          <p:cNvPr id="3" name="Title 2">
            <a:extLst>
              <a:ext uri="{FF2B5EF4-FFF2-40B4-BE49-F238E27FC236}">
                <a16:creationId xmlns:a16="http://schemas.microsoft.com/office/drawing/2014/main" id="{6961F7D9-524F-4655-B4A8-D26253B9600E}"/>
              </a:ext>
            </a:extLst>
          </p:cNvPr>
          <p:cNvSpPr txBox="1">
            <a:spLocks/>
          </p:cNvSpPr>
          <p:nvPr/>
        </p:nvSpPr>
        <p:spPr>
          <a:xfrm>
            <a:off x="449179" y="5614470"/>
            <a:ext cx="11421979" cy="85178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100">
                <a:latin typeface="Arial"/>
                <a:cs typeface="Arial"/>
              </a:rPr>
              <a:t>Tyler Rodshagen, Max </a:t>
            </a:r>
            <a:r>
              <a:rPr lang="en-US" sz="2100" dirty="0">
                <a:latin typeface="Arial"/>
                <a:cs typeface="Arial"/>
              </a:rPr>
              <a:t>Tracy, Jason Carnes, Suzanne McDermott, &amp; Brittney Davidge </a:t>
            </a:r>
          </a:p>
        </p:txBody>
      </p:sp>
    </p:spTree>
    <p:extLst>
      <p:ext uri="{BB962C8B-B14F-4D97-AF65-F5344CB8AC3E}">
        <p14:creationId xmlns:p14="http://schemas.microsoft.com/office/powerpoint/2010/main" val="131962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9738"/>
            <a:ext cx="10972800" cy="645892"/>
          </a:xfrm>
        </p:spPr>
        <p:txBody>
          <a:bodyPr>
            <a:noAutofit/>
          </a:bodyPr>
          <a:lstStyle/>
          <a:p>
            <a:r>
              <a:rPr lang="en-US" sz="3733" b="1">
                <a:solidFill>
                  <a:srgbClr val="9900CC"/>
                </a:solidFill>
                <a:latin typeface="Arial" panose="020B0604020202020204" pitchFamily="34" charset="0"/>
                <a:cs typeface="Arial" panose="020B0604020202020204" pitchFamily="34" charset="0"/>
              </a:rPr>
              <a:t>A3</a:t>
            </a:r>
            <a:r>
              <a:rPr lang="en-US" sz="3733" b="1">
                <a:latin typeface="Arial" panose="020B0604020202020204" pitchFamily="34" charset="0"/>
                <a:cs typeface="Arial" panose="020B0604020202020204" pitchFamily="34" charset="0"/>
              </a:rPr>
              <a:t> L270R Difference plots of MURF2 RNAseq</a:t>
            </a:r>
            <a:endParaRPr lang="en-US" sz="3733" b="1" dirty="0">
              <a:latin typeface="Arial" panose="020B0604020202020204" pitchFamily="34" charset="0"/>
              <a:cs typeface="Arial" panose="020B0604020202020204" pitchFamily="34" charset="0"/>
            </a:endParaRPr>
          </a:p>
        </p:txBody>
      </p:sp>
      <p:sp>
        <p:nvSpPr>
          <p:cNvPr id="4" name="Rounded Rectangle 3"/>
          <p:cNvSpPr/>
          <p:nvPr/>
        </p:nvSpPr>
        <p:spPr>
          <a:xfrm>
            <a:off x="508000" y="83456"/>
            <a:ext cx="11074400" cy="743859"/>
          </a:xfrm>
          <a:prstGeom prst="roundRect">
            <a:avLst>
              <a:gd name="adj" fmla="val 10145"/>
            </a:avLst>
          </a:prstGeom>
          <a:noFill/>
          <a:ln w="12700">
            <a:solidFill>
              <a:srgbClr val="008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95A17C2-54BE-9EDD-698B-108B952E1559}"/>
              </a:ext>
            </a:extLst>
          </p:cNvPr>
          <p:cNvSpPr txBox="1"/>
          <p:nvPr/>
        </p:nvSpPr>
        <p:spPr>
          <a:xfrm>
            <a:off x="9399392" y="6447631"/>
            <a:ext cx="2792608" cy="379656"/>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Carnes, </a:t>
            </a:r>
            <a:r>
              <a:rPr lang="en-US" sz="1867" b="1" i="1">
                <a:solidFill>
                  <a:schemeClr val="tx1">
                    <a:lumMod val="50000"/>
                  </a:schemeClr>
                </a:solidFill>
                <a:latin typeface="Arial" panose="020B0604020202020204" pitchFamily="34" charset="0"/>
                <a:cs typeface="Arial" panose="020B0604020202020204" pitchFamily="34" charset="0"/>
              </a:rPr>
              <a:t>unpublished</a:t>
            </a:r>
          </a:p>
        </p:txBody>
      </p:sp>
      <p:grpSp>
        <p:nvGrpSpPr>
          <p:cNvPr id="6" name="Group 5">
            <a:extLst>
              <a:ext uri="{FF2B5EF4-FFF2-40B4-BE49-F238E27FC236}">
                <a16:creationId xmlns:a16="http://schemas.microsoft.com/office/drawing/2014/main" id="{295820CD-A82E-2AD0-FCB3-90ABEF07B823}"/>
              </a:ext>
            </a:extLst>
          </p:cNvPr>
          <p:cNvGrpSpPr/>
          <p:nvPr/>
        </p:nvGrpSpPr>
        <p:grpSpPr>
          <a:xfrm>
            <a:off x="339117" y="5643582"/>
            <a:ext cx="11728356" cy="344103"/>
            <a:chOff x="254337" y="4232684"/>
            <a:chExt cx="8796267" cy="258077"/>
          </a:xfrm>
        </p:grpSpPr>
        <p:sp>
          <p:nvSpPr>
            <p:cNvPr id="7" name="Rectangle 6">
              <a:extLst>
                <a:ext uri="{FF2B5EF4-FFF2-40B4-BE49-F238E27FC236}">
                  <a16:creationId xmlns:a16="http://schemas.microsoft.com/office/drawing/2014/main" id="{69FFD151-F60B-2970-F4C8-B1375D58B87E}"/>
                </a:ext>
              </a:extLst>
            </p:cNvPr>
            <p:cNvSpPr/>
            <p:nvPr/>
          </p:nvSpPr>
          <p:spPr>
            <a:xfrm>
              <a:off x="308838" y="4232684"/>
              <a:ext cx="8514214" cy="2580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8" name="Text Box 3">
              <a:extLst>
                <a:ext uri="{FF2B5EF4-FFF2-40B4-BE49-F238E27FC236}">
                  <a16:creationId xmlns:a16="http://schemas.microsoft.com/office/drawing/2014/main" id="{380CCF86-13D2-A0DB-7C93-AC5402F1C99B}"/>
                </a:ext>
              </a:extLst>
            </p:cNvPr>
            <p:cNvSpPr txBox="1">
              <a:spLocks noChangeArrowheads="1"/>
            </p:cNvSpPr>
            <p:nvPr/>
          </p:nvSpPr>
          <p:spPr bwMode="auto">
            <a:xfrm>
              <a:off x="7988509"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No edit</a:t>
              </a:r>
              <a:endParaRPr lang="en-US" sz="1867" b="1" dirty="0">
                <a:solidFill>
                  <a:srgbClr val="0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4112B9A-84FE-6996-DE10-9927C76013A4}"/>
                </a:ext>
              </a:extLst>
            </p:cNvPr>
            <p:cNvSpPr>
              <a:spLocks noChangeAspect="1"/>
            </p:cNvSpPr>
            <p:nvPr/>
          </p:nvSpPr>
          <p:spPr>
            <a:xfrm>
              <a:off x="2283172" y="4246724"/>
              <a:ext cx="215444" cy="215444"/>
            </a:xfrm>
            <a:prstGeom prst="rect">
              <a:avLst/>
            </a:prstGeom>
            <a:solidFill>
              <a:srgbClr val="0166FF"/>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10" name="Text Box 3">
              <a:extLst>
                <a:ext uri="{FF2B5EF4-FFF2-40B4-BE49-F238E27FC236}">
                  <a16:creationId xmlns:a16="http://schemas.microsoft.com/office/drawing/2014/main" id="{472F8AA2-6D13-FACA-9723-802901752D58}"/>
                </a:ext>
              </a:extLst>
            </p:cNvPr>
            <p:cNvSpPr txBox="1">
              <a:spLocks noChangeArrowheads="1"/>
            </p:cNvSpPr>
            <p:nvPr/>
          </p:nvSpPr>
          <p:spPr bwMode="auto">
            <a:xfrm>
              <a:off x="2450168"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Deletion</a:t>
              </a:r>
              <a:endParaRPr lang="en-US" sz="1867" b="1" dirty="0">
                <a:solidFill>
                  <a:srgbClr val="000000"/>
                </a:solidFill>
                <a:latin typeface="Arial" panose="020B0604020202020204" pitchFamily="34" charset="0"/>
                <a:cs typeface="Arial" panose="020B0604020202020204" pitchFamily="34" charset="0"/>
              </a:endParaRPr>
            </a:p>
          </p:txBody>
        </p:sp>
        <p:sp>
          <p:nvSpPr>
            <p:cNvPr id="11" name="Text Box 3">
              <a:extLst>
                <a:ext uri="{FF2B5EF4-FFF2-40B4-BE49-F238E27FC236}">
                  <a16:creationId xmlns:a16="http://schemas.microsoft.com/office/drawing/2014/main" id="{8092F7DC-DABF-2591-3ABB-6F9CC966A803}"/>
                </a:ext>
              </a:extLst>
            </p:cNvPr>
            <p:cNvSpPr txBox="1">
              <a:spLocks noChangeArrowheads="1"/>
            </p:cNvSpPr>
            <p:nvPr/>
          </p:nvSpPr>
          <p:spPr bwMode="auto">
            <a:xfrm>
              <a:off x="254337"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Legend:</a:t>
              </a:r>
              <a:endParaRPr lang="en-US" sz="1867" b="1" dirty="0">
                <a:solidFill>
                  <a:srgbClr val="0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9ED0EAE-3F1E-19E4-9743-E727388CDE33}"/>
                </a:ext>
              </a:extLst>
            </p:cNvPr>
            <p:cNvSpPr>
              <a:spLocks noChangeAspect="1"/>
            </p:cNvSpPr>
            <p:nvPr/>
          </p:nvSpPr>
          <p:spPr>
            <a:xfrm>
              <a:off x="1089647" y="4246724"/>
              <a:ext cx="215444" cy="215444"/>
            </a:xfrm>
            <a:prstGeom prst="rect">
              <a:avLst/>
            </a:prstGeom>
            <a:solidFill>
              <a:srgbClr val="FE0000"/>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13" name="Text Box 3">
              <a:extLst>
                <a:ext uri="{FF2B5EF4-FFF2-40B4-BE49-F238E27FC236}">
                  <a16:creationId xmlns:a16="http://schemas.microsoft.com/office/drawing/2014/main" id="{8BF8E59E-F994-5F2F-18D2-34348962EA13}"/>
                </a:ext>
              </a:extLst>
            </p:cNvPr>
            <p:cNvSpPr txBox="1">
              <a:spLocks noChangeArrowheads="1"/>
            </p:cNvSpPr>
            <p:nvPr/>
          </p:nvSpPr>
          <p:spPr bwMode="auto">
            <a:xfrm>
              <a:off x="1256643"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Insertion</a:t>
              </a:r>
              <a:endParaRPr lang="en-US" sz="1867" b="1" dirty="0">
                <a:solidFill>
                  <a:srgbClr val="00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42386850-D9E1-54C6-1B36-13C867BA7A5D}"/>
                </a:ext>
              </a:extLst>
            </p:cNvPr>
            <p:cNvSpPr>
              <a:spLocks noChangeAspect="1"/>
            </p:cNvSpPr>
            <p:nvPr/>
          </p:nvSpPr>
          <p:spPr>
            <a:xfrm>
              <a:off x="3461092" y="4246724"/>
              <a:ext cx="215444" cy="215444"/>
            </a:xfrm>
            <a:prstGeom prst="rect">
              <a:avLst/>
            </a:prstGeom>
            <a:solidFill>
              <a:srgbClr val="FFBE00"/>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15" name="Text Box 3">
              <a:extLst>
                <a:ext uri="{FF2B5EF4-FFF2-40B4-BE49-F238E27FC236}">
                  <a16:creationId xmlns:a16="http://schemas.microsoft.com/office/drawing/2014/main" id="{46B4D918-105F-472E-97E9-670070FFCB7E}"/>
                </a:ext>
              </a:extLst>
            </p:cNvPr>
            <p:cNvSpPr txBox="1">
              <a:spLocks noChangeArrowheads="1"/>
            </p:cNvSpPr>
            <p:nvPr/>
          </p:nvSpPr>
          <p:spPr bwMode="auto">
            <a:xfrm>
              <a:off x="3628088" y="4232684"/>
              <a:ext cx="2021812"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Incomplete Insertion</a:t>
              </a:r>
              <a:endParaRPr lang="en-US" sz="1867" b="1" dirty="0">
                <a:solidFill>
                  <a:srgbClr val="00000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C60E5D3-FCA4-8133-02D3-73FB5F5B8DE0}"/>
                </a:ext>
              </a:extLst>
            </p:cNvPr>
            <p:cNvSpPr>
              <a:spLocks noChangeAspect="1"/>
            </p:cNvSpPr>
            <p:nvPr/>
          </p:nvSpPr>
          <p:spPr>
            <a:xfrm>
              <a:off x="5683874" y="4246724"/>
              <a:ext cx="215444" cy="215444"/>
            </a:xfrm>
            <a:prstGeom prst="rect">
              <a:avLst/>
            </a:prstGeom>
            <a:solidFill>
              <a:srgbClr val="70F39C"/>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17" name="Text Box 3">
              <a:extLst>
                <a:ext uri="{FF2B5EF4-FFF2-40B4-BE49-F238E27FC236}">
                  <a16:creationId xmlns:a16="http://schemas.microsoft.com/office/drawing/2014/main" id="{31337061-B05D-BC0A-E8C2-AFD5A673A830}"/>
                </a:ext>
              </a:extLst>
            </p:cNvPr>
            <p:cNvSpPr txBox="1">
              <a:spLocks noChangeArrowheads="1"/>
            </p:cNvSpPr>
            <p:nvPr/>
          </p:nvSpPr>
          <p:spPr bwMode="auto">
            <a:xfrm>
              <a:off x="5850869" y="4232684"/>
              <a:ext cx="2021811"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Incomplete Deletion</a:t>
              </a:r>
              <a:endParaRPr lang="en-US" sz="1867" b="1" dirty="0">
                <a:solidFill>
                  <a:srgbClr val="00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CED718E7-CE3F-CB3D-43AD-8D13379CE45E}"/>
                </a:ext>
              </a:extLst>
            </p:cNvPr>
            <p:cNvSpPr>
              <a:spLocks noChangeAspect="1"/>
            </p:cNvSpPr>
            <p:nvPr/>
          </p:nvSpPr>
          <p:spPr>
            <a:xfrm>
              <a:off x="7821513" y="4246724"/>
              <a:ext cx="215444" cy="215444"/>
            </a:xfrm>
            <a:prstGeom prst="rect">
              <a:avLst/>
            </a:prstGeom>
            <a:solidFill>
              <a:srgbClr val="E7E7E9"/>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grpSp>
      <p:sp>
        <p:nvSpPr>
          <p:cNvPr id="24" name="Text Box 3">
            <a:extLst>
              <a:ext uri="{FF2B5EF4-FFF2-40B4-BE49-F238E27FC236}">
                <a16:creationId xmlns:a16="http://schemas.microsoft.com/office/drawing/2014/main" id="{9719F896-85E5-4265-CB56-11656C2D973C}"/>
              </a:ext>
            </a:extLst>
          </p:cNvPr>
          <p:cNvSpPr txBox="1">
            <a:spLocks noChangeArrowheads="1"/>
          </p:cNvSpPr>
          <p:nvPr/>
        </p:nvSpPr>
        <p:spPr bwMode="auto">
          <a:xfrm>
            <a:off x="180549" y="3847071"/>
            <a:ext cx="516604" cy="27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0</a:t>
            </a:r>
            <a:endParaRPr lang="en-US" sz="1467" b="1" dirty="0">
              <a:solidFill>
                <a:srgbClr val="000000"/>
              </a:solidFill>
              <a:latin typeface="Arial" panose="020B0604020202020204" pitchFamily="34" charset="0"/>
              <a:cs typeface="Arial" panose="020B0604020202020204" pitchFamily="34" charset="0"/>
            </a:endParaRPr>
          </a:p>
        </p:txBody>
      </p:sp>
      <p:grpSp>
        <p:nvGrpSpPr>
          <p:cNvPr id="65" name="Group 64">
            <a:extLst>
              <a:ext uri="{FF2B5EF4-FFF2-40B4-BE49-F238E27FC236}">
                <a16:creationId xmlns:a16="http://schemas.microsoft.com/office/drawing/2014/main" id="{671BF55B-E70C-D2E2-920D-421D3EBE6075}"/>
              </a:ext>
            </a:extLst>
          </p:cNvPr>
          <p:cNvGrpSpPr/>
          <p:nvPr/>
        </p:nvGrpSpPr>
        <p:grpSpPr>
          <a:xfrm>
            <a:off x="4279314" y="1302670"/>
            <a:ext cx="3665199" cy="3199792"/>
            <a:chOff x="3277725" y="1133952"/>
            <a:chExt cx="2748899" cy="2399844"/>
          </a:xfrm>
        </p:grpSpPr>
        <p:grpSp>
          <p:nvGrpSpPr>
            <p:cNvPr id="23" name="Group 22">
              <a:extLst>
                <a:ext uri="{FF2B5EF4-FFF2-40B4-BE49-F238E27FC236}">
                  <a16:creationId xmlns:a16="http://schemas.microsoft.com/office/drawing/2014/main" id="{BC54F568-AB40-009E-A544-218B6801B5F1}"/>
                </a:ext>
              </a:extLst>
            </p:cNvPr>
            <p:cNvGrpSpPr/>
            <p:nvPr/>
          </p:nvGrpSpPr>
          <p:grpSpPr>
            <a:xfrm>
              <a:off x="3277725" y="1133952"/>
              <a:ext cx="2748899" cy="2101062"/>
              <a:chOff x="321309" y="1133952"/>
              <a:chExt cx="2748899" cy="2101062"/>
            </a:xfrm>
          </p:grpSpPr>
          <p:pic>
            <p:nvPicPr>
              <p:cNvPr id="20" name="Picture 19" descr="A graph of different colored bars&#10;&#10;Description automatically generated">
                <a:extLst>
                  <a:ext uri="{FF2B5EF4-FFF2-40B4-BE49-F238E27FC236}">
                    <a16:creationId xmlns:a16="http://schemas.microsoft.com/office/drawing/2014/main" id="{6BCF6CC9-7C0A-5A07-D2B4-6ACFDD3502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04"/>
              <a:stretch/>
            </p:blipFill>
            <p:spPr>
              <a:xfrm>
                <a:off x="327008" y="1133952"/>
                <a:ext cx="2743200" cy="2101062"/>
              </a:xfrm>
              <a:prstGeom prst="rect">
                <a:avLst/>
              </a:prstGeom>
            </p:spPr>
          </p:pic>
          <p:sp>
            <p:nvSpPr>
              <p:cNvPr id="22" name="TextBox 21">
                <a:extLst>
                  <a:ext uri="{FF2B5EF4-FFF2-40B4-BE49-F238E27FC236}">
                    <a16:creationId xmlns:a16="http://schemas.microsoft.com/office/drawing/2014/main" id="{435E04A6-8533-F509-700B-14EBC3A8F4F3}"/>
                  </a:ext>
                </a:extLst>
              </p:cNvPr>
              <p:cNvSpPr txBox="1"/>
              <p:nvPr/>
            </p:nvSpPr>
            <p:spPr>
              <a:xfrm>
                <a:off x="321309" y="1133952"/>
                <a:ext cx="988185" cy="377075"/>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WT</a:t>
                </a:r>
                <a:endParaRPr lang="en-US" sz="2667" b="1" i="1">
                  <a:solidFill>
                    <a:schemeClr val="tx1">
                      <a:lumMod val="50000"/>
                    </a:schemeClr>
                  </a:solidFill>
                  <a:latin typeface="Arial" panose="020B060402020202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B63D318E-D23D-0CB8-3D7E-4B56EA1C6BA9}"/>
                </a:ext>
              </a:extLst>
            </p:cNvPr>
            <p:cNvSpPr txBox="1"/>
            <p:nvPr/>
          </p:nvSpPr>
          <p:spPr>
            <a:xfrm>
              <a:off x="3484602" y="3249054"/>
              <a:ext cx="2350784"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Position in MURF2 mRNA</a:t>
              </a:r>
              <a:endParaRPr lang="en-US" sz="1867" b="1" i="1">
                <a:solidFill>
                  <a:schemeClr val="tx1">
                    <a:lumMod val="50000"/>
                  </a:schemeClr>
                </a:solidFill>
                <a:latin typeface="Arial" panose="020B0604020202020204" pitchFamily="34" charset="0"/>
                <a:cs typeface="Arial" panose="020B0604020202020204" pitchFamily="34" charset="0"/>
              </a:endParaRPr>
            </a:p>
          </p:txBody>
        </p:sp>
      </p:grpSp>
      <p:sp>
        <p:nvSpPr>
          <p:cNvPr id="27" name="Text Box 3">
            <a:extLst>
              <a:ext uri="{FF2B5EF4-FFF2-40B4-BE49-F238E27FC236}">
                <a16:creationId xmlns:a16="http://schemas.microsoft.com/office/drawing/2014/main" id="{B144D921-367F-A462-3A87-651AD529E6A8}"/>
              </a:ext>
            </a:extLst>
          </p:cNvPr>
          <p:cNvSpPr txBox="1">
            <a:spLocks noChangeArrowheads="1"/>
          </p:cNvSpPr>
          <p:nvPr/>
        </p:nvSpPr>
        <p:spPr bwMode="auto">
          <a:xfrm>
            <a:off x="180549" y="3199948"/>
            <a:ext cx="516604" cy="27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25</a:t>
            </a:r>
            <a:endParaRPr lang="en-US" sz="1467" b="1" dirty="0">
              <a:solidFill>
                <a:srgbClr val="000000"/>
              </a:solidFill>
              <a:latin typeface="Arial" panose="020B0604020202020204" pitchFamily="34" charset="0"/>
              <a:cs typeface="Arial" panose="020B0604020202020204" pitchFamily="34" charset="0"/>
            </a:endParaRPr>
          </a:p>
        </p:txBody>
      </p:sp>
      <p:sp>
        <p:nvSpPr>
          <p:cNvPr id="28" name="Text Box 3">
            <a:extLst>
              <a:ext uri="{FF2B5EF4-FFF2-40B4-BE49-F238E27FC236}">
                <a16:creationId xmlns:a16="http://schemas.microsoft.com/office/drawing/2014/main" id="{B2EA1B80-CA47-1F0F-13AB-607AEAE9C2AE}"/>
              </a:ext>
            </a:extLst>
          </p:cNvPr>
          <p:cNvSpPr txBox="1">
            <a:spLocks noChangeArrowheads="1"/>
          </p:cNvSpPr>
          <p:nvPr/>
        </p:nvSpPr>
        <p:spPr bwMode="auto">
          <a:xfrm>
            <a:off x="180547" y="2515327"/>
            <a:ext cx="516604" cy="27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50</a:t>
            </a:r>
            <a:endParaRPr lang="en-US" sz="1467" b="1" dirty="0">
              <a:solidFill>
                <a:srgbClr val="000000"/>
              </a:solidFill>
              <a:latin typeface="Arial" panose="020B0604020202020204" pitchFamily="34" charset="0"/>
              <a:cs typeface="Arial" panose="020B0604020202020204" pitchFamily="34" charset="0"/>
            </a:endParaRPr>
          </a:p>
        </p:txBody>
      </p:sp>
      <p:sp>
        <p:nvSpPr>
          <p:cNvPr id="29" name="Text Box 3">
            <a:extLst>
              <a:ext uri="{FF2B5EF4-FFF2-40B4-BE49-F238E27FC236}">
                <a16:creationId xmlns:a16="http://schemas.microsoft.com/office/drawing/2014/main" id="{B97947A3-EC4B-9670-6685-F3701BD34A70}"/>
              </a:ext>
            </a:extLst>
          </p:cNvPr>
          <p:cNvSpPr txBox="1">
            <a:spLocks noChangeArrowheads="1"/>
          </p:cNvSpPr>
          <p:nvPr/>
        </p:nvSpPr>
        <p:spPr bwMode="auto">
          <a:xfrm>
            <a:off x="169959" y="1845358"/>
            <a:ext cx="516604" cy="27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75</a:t>
            </a:r>
            <a:endParaRPr lang="en-US" sz="1467" b="1" dirty="0">
              <a:solidFill>
                <a:srgbClr val="000000"/>
              </a:solidFill>
              <a:latin typeface="Arial" panose="020B0604020202020204" pitchFamily="34" charset="0"/>
              <a:cs typeface="Arial" panose="020B0604020202020204" pitchFamily="34" charset="0"/>
            </a:endParaRPr>
          </a:p>
        </p:txBody>
      </p:sp>
      <p:sp>
        <p:nvSpPr>
          <p:cNvPr id="30" name="Text Box 3">
            <a:extLst>
              <a:ext uri="{FF2B5EF4-FFF2-40B4-BE49-F238E27FC236}">
                <a16:creationId xmlns:a16="http://schemas.microsoft.com/office/drawing/2014/main" id="{3AA76C26-0032-7525-03EB-A24E20E51A88}"/>
              </a:ext>
            </a:extLst>
          </p:cNvPr>
          <p:cNvSpPr txBox="1">
            <a:spLocks noChangeArrowheads="1"/>
          </p:cNvSpPr>
          <p:nvPr/>
        </p:nvSpPr>
        <p:spPr bwMode="auto">
          <a:xfrm>
            <a:off x="57383" y="1198235"/>
            <a:ext cx="629181" cy="27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100</a:t>
            </a:r>
            <a:endParaRPr lang="en-US" sz="1467" b="1" dirty="0">
              <a:solidFill>
                <a:srgbClr val="00000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29748F73-7E3C-CF42-E04C-7C46DBF09059}"/>
              </a:ext>
            </a:extLst>
          </p:cNvPr>
          <p:cNvSpPr txBox="1"/>
          <p:nvPr/>
        </p:nvSpPr>
        <p:spPr>
          <a:xfrm rot="16200000">
            <a:off x="-471830" y="2466156"/>
            <a:ext cx="1317580" cy="379656"/>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 Reads</a:t>
            </a:r>
            <a:endParaRPr lang="en-US" sz="1867" b="1" i="1">
              <a:solidFill>
                <a:schemeClr val="tx1">
                  <a:lumMod val="5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FE8ACA91-3D59-738A-2E44-78A8262C34A4}"/>
              </a:ext>
            </a:extLst>
          </p:cNvPr>
          <p:cNvGrpSpPr/>
          <p:nvPr/>
        </p:nvGrpSpPr>
        <p:grpSpPr>
          <a:xfrm>
            <a:off x="574992" y="1302670"/>
            <a:ext cx="3703763" cy="3199792"/>
            <a:chOff x="3366244" y="1133952"/>
            <a:chExt cx="2777822" cy="2399844"/>
          </a:xfrm>
        </p:grpSpPr>
        <p:pic>
          <p:nvPicPr>
            <p:cNvPr id="34" name="Picture 33" descr="A graph of different colored bars&#10;&#10;Description automatically generated with medium confidence">
              <a:extLst>
                <a:ext uri="{FF2B5EF4-FFF2-40B4-BE49-F238E27FC236}">
                  <a16:creationId xmlns:a16="http://schemas.microsoft.com/office/drawing/2014/main" id="{B5328F58-0A08-6CC1-3E23-3D7DC2856A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042"/>
            <a:stretch/>
          </p:blipFill>
          <p:spPr>
            <a:xfrm>
              <a:off x="3400866" y="1133952"/>
              <a:ext cx="2743200" cy="2101062"/>
            </a:xfrm>
            <a:prstGeom prst="rect">
              <a:avLst/>
            </a:prstGeom>
          </p:spPr>
        </p:pic>
        <p:sp>
          <p:nvSpPr>
            <p:cNvPr id="35" name="TextBox 34">
              <a:extLst>
                <a:ext uri="{FF2B5EF4-FFF2-40B4-BE49-F238E27FC236}">
                  <a16:creationId xmlns:a16="http://schemas.microsoft.com/office/drawing/2014/main" id="{37736FE6-8EFA-9B61-5C96-095404D871A4}"/>
                </a:ext>
              </a:extLst>
            </p:cNvPr>
            <p:cNvSpPr txBox="1"/>
            <p:nvPr/>
          </p:nvSpPr>
          <p:spPr>
            <a:xfrm>
              <a:off x="3366244" y="1167443"/>
              <a:ext cx="2174651" cy="377074"/>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L270R MGA</a:t>
              </a:r>
              <a:endParaRPr lang="en-US" sz="2667" b="1" i="1">
                <a:solidFill>
                  <a:schemeClr val="tx1">
                    <a:lumMod val="50000"/>
                  </a:schemeClr>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E7BA1E7A-5B80-DD4A-AEA0-96B2BB7A3AEC}"/>
                </a:ext>
              </a:extLst>
            </p:cNvPr>
            <p:cNvSpPr txBox="1"/>
            <p:nvPr/>
          </p:nvSpPr>
          <p:spPr>
            <a:xfrm>
              <a:off x="3548534" y="3249054"/>
              <a:ext cx="2350784"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Position in MURF2 mRNA</a:t>
              </a:r>
              <a:endParaRPr lang="en-US" sz="1867" b="1" i="1">
                <a:solidFill>
                  <a:schemeClr val="tx1">
                    <a:lumMod val="50000"/>
                  </a:schemeClr>
                </a:solidFill>
                <a:latin typeface="Arial" panose="020B060402020202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FAF4B1EE-FAF4-F608-D101-AEA2D88637EA}"/>
              </a:ext>
            </a:extLst>
          </p:cNvPr>
          <p:cNvGrpSpPr/>
          <p:nvPr/>
        </p:nvGrpSpPr>
        <p:grpSpPr>
          <a:xfrm>
            <a:off x="7801148" y="1069060"/>
            <a:ext cx="4186211" cy="3702674"/>
            <a:chOff x="5906637" y="914015"/>
            <a:chExt cx="3139658" cy="2777005"/>
          </a:xfrm>
        </p:grpSpPr>
        <p:pic>
          <p:nvPicPr>
            <p:cNvPr id="39" name="Picture 38" descr="A diagram of a number of colored lines&#10;&#10;Description automatically generated with medium confidence">
              <a:extLst>
                <a:ext uri="{FF2B5EF4-FFF2-40B4-BE49-F238E27FC236}">
                  <a16:creationId xmlns:a16="http://schemas.microsoft.com/office/drawing/2014/main" id="{98EFC403-F7E8-70AB-A640-D42228EAC5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845"/>
            <a:stretch/>
          </p:blipFill>
          <p:spPr>
            <a:xfrm>
              <a:off x="6303095" y="938940"/>
              <a:ext cx="2743200" cy="2436764"/>
            </a:xfrm>
            <a:prstGeom prst="rect">
              <a:avLst/>
            </a:prstGeom>
          </p:spPr>
        </p:pic>
        <p:sp>
          <p:nvSpPr>
            <p:cNvPr id="40" name="TextBox 39">
              <a:extLst>
                <a:ext uri="{FF2B5EF4-FFF2-40B4-BE49-F238E27FC236}">
                  <a16:creationId xmlns:a16="http://schemas.microsoft.com/office/drawing/2014/main" id="{13EC064E-DBF8-7F11-16D0-A8A658D5A681}"/>
                </a:ext>
              </a:extLst>
            </p:cNvPr>
            <p:cNvSpPr txBox="1"/>
            <p:nvPr/>
          </p:nvSpPr>
          <p:spPr>
            <a:xfrm>
              <a:off x="6565243" y="3406278"/>
              <a:ext cx="2350784"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Position in MURF2 mRNA</a:t>
              </a:r>
              <a:endParaRPr lang="en-US" sz="1867" b="1" i="1">
                <a:solidFill>
                  <a:schemeClr val="tx1">
                    <a:lumMod val="50000"/>
                  </a:schemeClr>
                </a:solidFill>
                <a:latin typeface="Arial" panose="020B0604020202020204" pitchFamily="34" charset="0"/>
                <a:cs typeface="Arial" panose="020B0604020202020204" pitchFamily="34" charset="0"/>
              </a:endParaRPr>
            </a:p>
          </p:txBody>
        </p:sp>
        <p:sp>
          <p:nvSpPr>
            <p:cNvPr id="52" name="Text Box 3">
              <a:extLst>
                <a:ext uri="{FF2B5EF4-FFF2-40B4-BE49-F238E27FC236}">
                  <a16:creationId xmlns:a16="http://schemas.microsoft.com/office/drawing/2014/main" id="{E542B020-8C49-B012-7BAC-D6DF915823DA}"/>
                </a:ext>
              </a:extLst>
            </p:cNvPr>
            <p:cNvSpPr txBox="1">
              <a:spLocks noChangeArrowheads="1"/>
            </p:cNvSpPr>
            <p:nvPr/>
          </p:nvSpPr>
          <p:spPr bwMode="auto">
            <a:xfrm>
              <a:off x="6007577" y="2000520"/>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0</a:t>
              </a:r>
              <a:endParaRPr lang="en-US" sz="1467" b="1" dirty="0">
                <a:solidFill>
                  <a:srgbClr val="000000"/>
                </a:solidFill>
                <a:latin typeface="Arial" panose="020B0604020202020204" pitchFamily="34" charset="0"/>
                <a:cs typeface="Arial" panose="020B0604020202020204" pitchFamily="34" charset="0"/>
              </a:endParaRPr>
            </a:p>
          </p:txBody>
        </p:sp>
        <p:sp>
          <p:nvSpPr>
            <p:cNvPr id="53" name="Text Box 3">
              <a:extLst>
                <a:ext uri="{FF2B5EF4-FFF2-40B4-BE49-F238E27FC236}">
                  <a16:creationId xmlns:a16="http://schemas.microsoft.com/office/drawing/2014/main" id="{2697D418-98D4-BDF5-7788-B21E6B4065C9}"/>
                </a:ext>
              </a:extLst>
            </p:cNvPr>
            <p:cNvSpPr txBox="1">
              <a:spLocks noChangeArrowheads="1"/>
            </p:cNvSpPr>
            <p:nvPr/>
          </p:nvSpPr>
          <p:spPr bwMode="auto">
            <a:xfrm>
              <a:off x="6007577" y="1783219"/>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20</a:t>
              </a:r>
              <a:endParaRPr lang="en-US" sz="1467" b="1" dirty="0">
                <a:solidFill>
                  <a:srgbClr val="000000"/>
                </a:solidFill>
                <a:latin typeface="Arial" panose="020B0604020202020204" pitchFamily="34" charset="0"/>
                <a:cs typeface="Arial" panose="020B0604020202020204" pitchFamily="34" charset="0"/>
              </a:endParaRPr>
            </a:p>
          </p:txBody>
        </p:sp>
        <p:sp>
          <p:nvSpPr>
            <p:cNvPr id="54" name="Text Box 3">
              <a:extLst>
                <a:ext uri="{FF2B5EF4-FFF2-40B4-BE49-F238E27FC236}">
                  <a16:creationId xmlns:a16="http://schemas.microsoft.com/office/drawing/2014/main" id="{BADC8F32-16D6-33DB-DE32-936D297AE27E}"/>
                </a:ext>
              </a:extLst>
            </p:cNvPr>
            <p:cNvSpPr txBox="1">
              <a:spLocks noChangeArrowheads="1"/>
            </p:cNvSpPr>
            <p:nvPr/>
          </p:nvSpPr>
          <p:spPr bwMode="auto">
            <a:xfrm>
              <a:off x="6007577" y="1565918"/>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40</a:t>
              </a:r>
              <a:endParaRPr lang="en-US" sz="1467" b="1" dirty="0">
                <a:solidFill>
                  <a:srgbClr val="000000"/>
                </a:solidFill>
                <a:latin typeface="Arial" panose="020B0604020202020204" pitchFamily="34" charset="0"/>
                <a:cs typeface="Arial" panose="020B0604020202020204" pitchFamily="34" charset="0"/>
              </a:endParaRPr>
            </a:p>
          </p:txBody>
        </p:sp>
        <p:sp>
          <p:nvSpPr>
            <p:cNvPr id="55" name="Text Box 3">
              <a:extLst>
                <a:ext uri="{FF2B5EF4-FFF2-40B4-BE49-F238E27FC236}">
                  <a16:creationId xmlns:a16="http://schemas.microsoft.com/office/drawing/2014/main" id="{D1A4BC49-54AC-80CE-233D-D8244B114E98}"/>
                </a:ext>
              </a:extLst>
            </p:cNvPr>
            <p:cNvSpPr txBox="1">
              <a:spLocks noChangeArrowheads="1"/>
            </p:cNvSpPr>
            <p:nvPr/>
          </p:nvSpPr>
          <p:spPr bwMode="auto">
            <a:xfrm>
              <a:off x="6007577" y="1348617"/>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60</a:t>
              </a:r>
              <a:endParaRPr lang="en-US" sz="1467" b="1" dirty="0">
                <a:solidFill>
                  <a:srgbClr val="000000"/>
                </a:solidFill>
                <a:latin typeface="Arial" panose="020B0604020202020204" pitchFamily="34" charset="0"/>
                <a:cs typeface="Arial" panose="020B0604020202020204" pitchFamily="34" charset="0"/>
              </a:endParaRPr>
            </a:p>
          </p:txBody>
        </p:sp>
        <p:sp>
          <p:nvSpPr>
            <p:cNvPr id="56" name="Text Box 3">
              <a:extLst>
                <a:ext uri="{FF2B5EF4-FFF2-40B4-BE49-F238E27FC236}">
                  <a16:creationId xmlns:a16="http://schemas.microsoft.com/office/drawing/2014/main" id="{9267CABD-475A-91DC-9631-30E148B0E082}"/>
                </a:ext>
              </a:extLst>
            </p:cNvPr>
            <p:cNvSpPr txBox="1">
              <a:spLocks noChangeArrowheads="1"/>
            </p:cNvSpPr>
            <p:nvPr/>
          </p:nvSpPr>
          <p:spPr bwMode="auto">
            <a:xfrm>
              <a:off x="6007577" y="1131316"/>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80</a:t>
              </a:r>
              <a:endParaRPr lang="en-US" sz="1467" b="1" dirty="0">
                <a:solidFill>
                  <a:srgbClr val="000000"/>
                </a:solidFill>
                <a:latin typeface="Arial" panose="020B0604020202020204" pitchFamily="34" charset="0"/>
                <a:cs typeface="Arial" panose="020B0604020202020204" pitchFamily="34" charset="0"/>
              </a:endParaRPr>
            </a:p>
          </p:txBody>
        </p:sp>
        <p:sp>
          <p:nvSpPr>
            <p:cNvPr id="57" name="Text Box 3">
              <a:extLst>
                <a:ext uri="{FF2B5EF4-FFF2-40B4-BE49-F238E27FC236}">
                  <a16:creationId xmlns:a16="http://schemas.microsoft.com/office/drawing/2014/main" id="{6F8556BD-AD10-50F1-E478-BB4D880E2199}"/>
                </a:ext>
              </a:extLst>
            </p:cNvPr>
            <p:cNvSpPr txBox="1">
              <a:spLocks noChangeArrowheads="1"/>
            </p:cNvSpPr>
            <p:nvPr/>
          </p:nvSpPr>
          <p:spPr bwMode="auto">
            <a:xfrm>
              <a:off x="5941427" y="914015"/>
              <a:ext cx="454867"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100</a:t>
              </a:r>
              <a:endParaRPr lang="en-US" sz="1467" b="1" dirty="0">
                <a:solidFill>
                  <a:srgbClr val="000000"/>
                </a:solidFill>
                <a:latin typeface="Arial" panose="020B0604020202020204" pitchFamily="34" charset="0"/>
                <a:cs typeface="Arial" panose="020B0604020202020204" pitchFamily="34" charset="0"/>
              </a:endParaRPr>
            </a:p>
          </p:txBody>
        </p:sp>
        <p:sp>
          <p:nvSpPr>
            <p:cNvPr id="58" name="Text Box 3">
              <a:extLst>
                <a:ext uri="{FF2B5EF4-FFF2-40B4-BE49-F238E27FC236}">
                  <a16:creationId xmlns:a16="http://schemas.microsoft.com/office/drawing/2014/main" id="{A6708E39-69E9-85F1-13CE-14F1D2F2B0FF}"/>
                </a:ext>
              </a:extLst>
            </p:cNvPr>
            <p:cNvSpPr txBox="1">
              <a:spLocks noChangeArrowheads="1"/>
            </p:cNvSpPr>
            <p:nvPr/>
          </p:nvSpPr>
          <p:spPr bwMode="auto">
            <a:xfrm>
              <a:off x="6007577" y="2217822"/>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-20</a:t>
              </a:r>
              <a:endParaRPr lang="en-US" sz="1467" b="1" dirty="0">
                <a:solidFill>
                  <a:srgbClr val="000000"/>
                </a:solidFill>
                <a:latin typeface="Arial" panose="020B0604020202020204" pitchFamily="34" charset="0"/>
                <a:cs typeface="Arial" panose="020B0604020202020204" pitchFamily="34" charset="0"/>
              </a:endParaRPr>
            </a:p>
          </p:txBody>
        </p:sp>
        <p:sp>
          <p:nvSpPr>
            <p:cNvPr id="59" name="Text Box 3">
              <a:extLst>
                <a:ext uri="{FF2B5EF4-FFF2-40B4-BE49-F238E27FC236}">
                  <a16:creationId xmlns:a16="http://schemas.microsoft.com/office/drawing/2014/main" id="{65F0D3B9-AE6F-3082-FA74-24838496C3B1}"/>
                </a:ext>
              </a:extLst>
            </p:cNvPr>
            <p:cNvSpPr txBox="1">
              <a:spLocks noChangeArrowheads="1"/>
            </p:cNvSpPr>
            <p:nvPr/>
          </p:nvSpPr>
          <p:spPr bwMode="auto">
            <a:xfrm>
              <a:off x="6007577" y="2435124"/>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-40</a:t>
              </a:r>
              <a:endParaRPr lang="en-US" sz="1467" b="1" dirty="0">
                <a:solidFill>
                  <a:srgbClr val="000000"/>
                </a:solidFill>
                <a:latin typeface="Arial" panose="020B0604020202020204" pitchFamily="34" charset="0"/>
                <a:cs typeface="Arial" panose="020B0604020202020204" pitchFamily="34" charset="0"/>
              </a:endParaRPr>
            </a:p>
          </p:txBody>
        </p:sp>
        <p:sp>
          <p:nvSpPr>
            <p:cNvPr id="60" name="Text Box 3">
              <a:extLst>
                <a:ext uri="{FF2B5EF4-FFF2-40B4-BE49-F238E27FC236}">
                  <a16:creationId xmlns:a16="http://schemas.microsoft.com/office/drawing/2014/main" id="{EC17FD23-1DB3-4E75-514F-CFEA43E91E62}"/>
                </a:ext>
              </a:extLst>
            </p:cNvPr>
            <p:cNvSpPr txBox="1">
              <a:spLocks noChangeArrowheads="1"/>
            </p:cNvSpPr>
            <p:nvPr/>
          </p:nvSpPr>
          <p:spPr bwMode="auto">
            <a:xfrm>
              <a:off x="6007577" y="2652426"/>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-60</a:t>
              </a:r>
              <a:endParaRPr lang="en-US" sz="1467" b="1" dirty="0">
                <a:solidFill>
                  <a:srgbClr val="000000"/>
                </a:solidFill>
                <a:latin typeface="Arial" panose="020B0604020202020204" pitchFamily="34" charset="0"/>
                <a:cs typeface="Arial" panose="020B0604020202020204" pitchFamily="34" charset="0"/>
              </a:endParaRPr>
            </a:p>
          </p:txBody>
        </p:sp>
        <p:sp>
          <p:nvSpPr>
            <p:cNvPr id="61" name="Text Box 3">
              <a:extLst>
                <a:ext uri="{FF2B5EF4-FFF2-40B4-BE49-F238E27FC236}">
                  <a16:creationId xmlns:a16="http://schemas.microsoft.com/office/drawing/2014/main" id="{980BC713-FAC5-4203-B5A8-D2ECDDCBA9DE}"/>
                </a:ext>
              </a:extLst>
            </p:cNvPr>
            <p:cNvSpPr txBox="1">
              <a:spLocks noChangeArrowheads="1"/>
            </p:cNvSpPr>
            <p:nvPr/>
          </p:nvSpPr>
          <p:spPr bwMode="auto">
            <a:xfrm>
              <a:off x="6007577" y="2869727"/>
              <a:ext cx="387453"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-80</a:t>
              </a:r>
              <a:endParaRPr lang="en-US" sz="1467" b="1" dirty="0">
                <a:solidFill>
                  <a:srgbClr val="000000"/>
                </a:solidFill>
                <a:latin typeface="Arial" panose="020B0604020202020204" pitchFamily="34" charset="0"/>
                <a:cs typeface="Arial" panose="020B0604020202020204" pitchFamily="34" charset="0"/>
              </a:endParaRPr>
            </a:p>
          </p:txBody>
        </p:sp>
        <p:sp>
          <p:nvSpPr>
            <p:cNvPr id="62" name="Text Box 3">
              <a:extLst>
                <a:ext uri="{FF2B5EF4-FFF2-40B4-BE49-F238E27FC236}">
                  <a16:creationId xmlns:a16="http://schemas.microsoft.com/office/drawing/2014/main" id="{60A51AC9-1EDF-7588-71BA-96269F9049AD}"/>
                </a:ext>
              </a:extLst>
            </p:cNvPr>
            <p:cNvSpPr txBox="1">
              <a:spLocks noChangeArrowheads="1"/>
            </p:cNvSpPr>
            <p:nvPr/>
          </p:nvSpPr>
          <p:spPr bwMode="auto">
            <a:xfrm>
              <a:off x="5906637" y="3087030"/>
              <a:ext cx="483610" cy="20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algn="r" defTabSz="1828777" fontAlgn="base">
                <a:lnSpc>
                  <a:spcPct val="80000"/>
                </a:lnSpc>
                <a:spcBef>
                  <a:spcPct val="0"/>
                </a:spcBef>
                <a:spcAft>
                  <a:spcPct val="25000"/>
                </a:spcAft>
                <a:tabLst>
                  <a:tab pos="1600180" algn="l"/>
                  <a:tab pos="3086063" algn="l"/>
                  <a:tab pos="4229046" algn="l"/>
                  <a:tab pos="5714929" algn="l"/>
                </a:tabLst>
                <a:defRPr/>
              </a:pPr>
              <a:r>
                <a:rPr lang="en-US" sz="1467" b="1">
                  <a:solidFill>
                    <a:srgbClr val="000000"/>
                  </a:solidFill>
                  <a:latin typeface="Arial" panose="020B0604020202020204" pitchFamily="34" charset="0"/>
                  <a:cs typeface="Arial" panose="020B0604020202020204" pitchFamily="34" charset="0"/>
                </a:rPr>
                <a:t>-100</a:t>
              </a:r>
              <a:endParaRPr lang="en-US" sz="1467" b="1" dirty="0">
                <a:solidFill>
                  <a:srgbClr val="000000"/>
                </a:solidFill>
                <a:latin typeface="Arial" panose="020B0604020202020204" pitchFamily="34" charset="0"/>
                <a:cs typeface="Arial" panose="020B0604020202020204" pitchFamily="34" charset="0"/>
              </a:endParaRPr>
            </a:p>
          </p:txBody>
        </p:sp>
      </p:grpSp>
      <p:sp>
        <p:nvSpPr>
          <p:cNvPr id="64" name="TextBox 63">
            <a:extLst>
              <a:ext uri="{FF2B5EF4-FFF2-40B4-BE49-F238E27FC236}">
                <a16:creationId xmlns:a16="http://schemas.microsoft.com/office/drawing/2014/main" id="{27B3C4AC-9B43-D7FE-899C-F7C671966034}"/>
              </a:ext>
            </a:extLst>
          </p:cNvPr>
          <p:cNvSpPr txBox="1"/>
          <p:nvPr/>
        </p:nvSpPr>
        <p:spPr>
          <a:xfrm>
            <a:off x="8289251" y="1059985"/>
            <a:ext cx="3941941" cy="502766"/>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L270R MGA - WT</a:t>
            </a:r>
            <a:endParaRPr lang="en-US" sz="2667" b="1" i="1">
              <a:solidFill>
                <a:schemeClr val="tx1">
                  <a:lumMod val="50000"/>
                </a:schemeClr>
              </a:solidFill>
              <a:latin typeface="Arial" panose="020B0604020202020204" pitchFamily="34" charset="0"/>
              <a:cs typeface="Arial" panose="020B0604020202020204" pitchFamily="34" charset="0"/>
            </a:endParaRPr>
          </a:p>
        </p:txBody>
      </p:sp>
      <p:cxnSp>
        <p:nvCxnSpPr>
          <p:cNvPr id="67" name="Straight Arrow Connector 66">
            <a:extLst>
              <a:ext uri="{FF2B5EF4-FFF2-40B4-BE49-F238E27FC236}">
                <a16:creationId xmlns:a16="http://schemas.microsoft.com/office/drawing/2014/main" id="{457BBE43-221D-9DC1-2CD3-3F08B0C01666}"/>
              </a:ext>
            </a:extLst>
          </p:cNvPr>
          <p:cNvCxnSpPr>
            <a:cxnSpLocks/>
          </p:cNvCxnSpPr>
          <p:nvPr/>
        </p:nvCxnSpPr>
        <p:spPr>
          <a:xfrm flipV="1">
            <a:off x="11759077" y="1102294"/>
            <a:ext cx="4993" cy="1508348"/>
          </a:xfrm>
          <a:prstGeom prst="straightConnector1">
            <a:avLst/>
          </a:prstGeom>
          <a:ln w="317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B7A9F6C-454B-5565-11DB-A9F04782B3F5}"/>
              </a:ext>
            </a:extLst>
          </p:cNvPr>
          <p:cNvSpPr txBox="1"/>
          <p:nvPr/>
        </p:nvSpPr>
        <p:spPr>
          <a:xfrm rot="16200000">
            <a:off x="11172448" y="1555288"/>
            <a:ext cx="1644469" cy="338554"/>
          </a:xfrm>
          <a:prstGeom prst="rect">
            <a:avLst/>
          </a:prstGeom>
          <a:noFill/>
        </p:spPr>
        <p:txBody>
          <a:bodyPr wrap="square">
            <a:spAutoFit/>
          </a:bodyPr>
          <a:lstStyle/>
          <a:p>
            <a:r>
              <a:rPr lang="en-US" sz="1600" b="1">
                <a:solidFill>
                  <a:schemeClr val="tx1">
                    <a:lumMod val="50000"/>
                  </a:schemeClr>
                </a:solidFill>
                <a:latin typeface="Arial" panose="020B0604020202020204" pitchFamily="34" charset="0"/>
                <a:cs typeface="Arial" panose="020B0604020202020204" pitchFamily="34" charset="0"/>
              </a:rPr>
              <a:t>Up in L270R</a:t>
            </a:r>
            <a:endParaRPr lang="en-US" sz="1600" b="1" i="1">
              <a:solidFill>
                <a:schemeClr val="tx1">
                  <a:lumMod val="50000"/>
                </a:schemeClr>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D3C54E34-62C6-DA26-03DB-4342E8C2B74C}"/>
              </a:ext>
            </a:extLst>
          </p:cNvPr>
          <p:cNvSpPr txBox="1"/>
          <p:nvPr/>
        </p:nvSpPr>
        <p:spPr>
          <a:xfrm rot="16200000">
            <a:off x="10944271" y="3067821"/>
            <a:ext cx="2100824" cy="338554"/>
          </a:xfrm>
          <a:prstGeom prst="rect">
            <a:avLst/>
          </a:prstGeom>
          <a:noFill/>
        </p:spPr>
        <p:txBody>
          <a:bodyPr wrap="square">
            <a:spAutoFit/>
          </a:bodyPr>
          <a:lstStyle/>
          <a:p>
            <a:r>
              <a:rPr lang="en-US" sz="1600" b="1">
                <a:solidFill>
                  <a:schemeClr val="tx1">
                    <a:lumMod val="50000"/>
                  </a:schemeClr>
                </a:solidFill>
                <a:latin typeface="Arial" panose="020B0604020202020204" pitchFamily="34" charset="0"/>
                <a:cs typeface="Arial" panose="020B0604020202020204" pitchFamily="34" charset="0"/>
              </a:rPr>
              <a:t>Down in L270R</a:t>
            </a:r>
            <a:endParaRPr lang="en-US" sz="1600" b="1" i="1">
              <a:solidFill>
                <a:schemeClr val="tx1">
                  <a:lumMod val="50000"/>
                </a:schemeClr>
              </a:solidFill>
              <a:latin typeface="Arial" panose="020B0604020202020204" pitchFamily="34" charset="0"/>
              <a:cs typeface="Arial" panose="020B0604020202020204" pitchFamily="34" charset="0"/>
            </a:endParaRPr>
          </a:p>
        </p:txBody>
      </p:sp>
      <p:cxnSp>
        <p:nvCxnSpPr>
          <p:cNvPr id="73" name="Straight Arrow Connector 72">
            <a:extLst>
              <a:ext uri="{FF2B5EF4-FFF2-40B4-BE49-F238E27FC236}">
                <a16:creationId xmlns:a16="http://schemas.microsoft.com/office/drawing/2014/main" id="{01A04BF4-498F-28EE-3F37-0433EE29D5A4}"/>
              </a:ext>
            </a:extLst>
          </p:cNvPr>
          <p:cNvCxnSpPr>
            <a:cxnSpLocks/>
          </p:cNvCxnSpPr>
          <p:nvPr/>
        </p:nvCxnSpPr>
        <p:spPr>
          <a:xfrm rot="10800000" flipV="1">
            <a:off x="11754084" y="2667163"/>
            <a:ext cx="4993" cy="1508348"/>
          </a:xfrm>
          <a:prstGeom prst="straightConnector1">
            <a:avLst/>
          </a:prstGeom>
          <a:ln w="317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DDDCD1-C63F-EA05-9C23-FFA34DE05F32}"/>
              </a:ext>
            </a:extLst>
          </p:cNvPr>
          <p:cNvSpPr txBox="1"/>
          <p:nvPr/>
        </p:nvSpPr>
        <p:spPr>
          <a:xfrm>
            <a:off x="508001" y="4922327"/>
            <a:ext cx="11528460" cy="461665"/>
          </a:xfrm>
          <a:prstGeom prst="rect">
            <a:avLst/>
          </a:prstGeom>
          <a:noFill/>
        </p:spPr>
        <p:txBody>
          <a:bodyPr wrap="square">
            <a:spAutoFit/>
          </a:bodyPr>
          <a:lstStyle/>
          <a:p>
            <a:r>
              <a:rPr lang="en-US" sz="2400" b="1" i="1">
                <a:solidFill>
                  <a:schemeClr val="tx1">
                    <a:lumMod val="50000"/>
                  </a:schemeClr>
                </a:solidFill>
                <a:latin typeface="Arial" panose="020B0604020202020204" pitchFamily="34" charset="0"/>
                <a:cs typeface="Arial" panose="020B0604020202020204" pitchFamily="34" charset="0"/>
              </a:rPr>
              <a:t>L270R has decreased complete editing and increased incomplete insertion</a:t>
            </a:r>
          </a:p>
        </p:txBody>
      </p:sp>
      <p:sp>
        <p:nvSpPr>
          <p:cNvPr id="19" name="TextBox 18">
            <a:extLst>
              <a:ext uri="{FF2B5EF4-FFF2-40B4-BE49-F238E27FC236}">
                <a16:creationId xmlns:a16="http://schemas.microsoft.com/office/drawing/2014/main" id="{9BCB6C9A-8466-4B43-F02A-0BC686650074}"/>
              </a:ext>
            </a:extLst>
          </p:cNvPr>
          <p:cNvSpPr txBox="1"/>
          <p:nvPr/>
        </p:nvSpPr>
        <p:spPr>
          <a:xfrm>
            <a:off x="3952424" y="4378208"/>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a:t>
            </a:r>
          </a:p>
        </p:txBody>
      </p:sp>
      <p:sp>
        <p:nvSpPr>
          <p:cNvPr id="21" name="TextBox 20">
            <a:extLst>
              <a:ext uri="{FF2B5EF4-FFF2-40B4-BE49-F238E27FC236}">
                <a16:creationId xmlns:a16="http://schemas.microsoft.com/office/drawing/2014/main" id="{EEA8E601-B298-A353-B302-39CA9A2E78D3}"/>
              </a:ext>
            </a:extLst>
          </p:cNvPr>
          <p:cNvSpPr txBox="1"/>
          <p:nvPr/>
        </p:nvSpPr>
        <p:spPr>
          <a:xfrm>
            <a:off x="533400" y="4378208"/>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a:t>
            </a:r>
          </a:p>
        </p:txBody>
      </p:sp>
      <p:sp>
        <p:nvSpPr>
          <p:cNvPr id="26" name="TextBox 25">
            <a:extLst>
              <a:ext uri="{FF2B5EF4-FFF2-40B4-BE49-F238E27FC236}">
                <a16:creationId xmlns:a16="http://schemas.microsoft.com/office/drawing/2014/main" id="{9DA75507-E8C0-20A1-CEE8-00209478847E}"/>
              </a:ext>
            </a:extLst>
          </p:cNvPr>
          <p:cNvSpPr txBox="1"/>
          <p:nvPr/>
        </p:nvSpPr>
        <p:spPr>
          <a:xfrm>
            <a:off x="7649692" y="4378208"/>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a:t>
            </a:r>
          </a:p>
        </p:txBody>
      </p:sp>
      <p:sp>
        <p:nvSpPr>
          <p:cNvPr id="31" name="TextBox 30">
            <a:extLst>
              <a:ext uri="{FF2B5EF4-FFF2-40B4-BE49-F238E27FC236}">
                <a16:creationId xmlns:a16="http://schemas.microsoft.com/office/drawing/2014/main" id="{4E28FE25-D2F5-BFB5-BF62-1FED66BB9EB3}"/>
              </a:ext>
            </a:extLst>
          </p:cNvPr>
          <p:cNvSpPr txBox="1"/>
          <p:nvPr/>
        </p:nvSpPr>
        <p:spPr>
          <a:xfrm>
            <a:off x="4230668" y="4378208"/>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a:t>
            </a:r>
          </a:p>
        </p:txBody>
      </p:sp>
      <p:sp>
        <p:nvSpPr>
          <p:cNvPr id="33" name="TextBox 32">
            <a:extLst>
              <a:ext uri="{FF2B5EF4-FFF2-40B4-BE49-F238E27FC236}">
                <a16:creationId xmlns:a16="http://schemas.microsoft.com/office/drawing/2014/main" id="{812356A6-E1FD-2D7C-854E-0A8A919DC4F1}"/>
              </a:ext>
            </a:extLst>
          </p:cNvPr>
          <p:cNvSpPr txBox="1"/>
          <p:nvPr/>
        </p:nvSpPr>
        <p:spPr>
          <a:xfrm>
            <a:off x="11687707" y="4531096"/>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a:t>
            </a:r>
          </a:p>
        </p:txBody>
      </p:sp>
      <p:sp>
        <p:nvSpPr>
          <p:cNvPr id="38" name="TextBox 37">
            <a:extLst>
              <a:ext uri="{FF2B5EF4-FFF2-40B4-BE49-F238E27FC236}">
                <a16:creationId xmlns:a16="http://schemas.microsoft.com/office/drawing/2014/main" id="{36983235-B7D7-DD58-7466-7BE41FE57540}"/>
              </a:ext>
            </a:extLst>
          </p:cNvPr>
          <p:cNvSpPr txBox="1"/>
          <p:nvPr/>
        </p:nvSpPr>
        <p:spPr>
          <a:xfrm>
            <a:off x="8268683" y="4519047"/>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307270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with numbers and symbols&#10;&#10;Description automatically generated with medium confidence">
            <a:extLst>
              <a:ext uri="{FF2B5EF4-FFF2-40B4-BE49-F238E27FC236}">
                <a16:creationId xmlns:a16="http://schemas.microsoft.com/office/drawing/2014/main" id="{D64A02BB-F004-8793-7743-587F7D259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37" y="635370"/>
            <a:ext cx="7648177" cy="5587260"/>
          </a:xfrm>
          <a:prstGeom prst="rect">
            <a:avLst/>
          </a:prstGeom>
        </p:spPr>
      </p:pic>
      <p:sp>
        <p:nvSpPr>
          <p:cNvPr id="4" name="TextBox 3">
            <a:extLst>
              <a:ext uri="{FF2B5EF4-FFF2-40B4-BE49-F238E27FC236}">
                <a16:creationId xmlns:a16="http://schemas.microsoft.com/office/drawing/2014/main" id="{97AA0529-C673-0E00-A279-0154FB6391A5}"/>
              </a:ext>
            </a:extLst>
          </p:cNvPr>
          <p:cNvSpPr txBox="1"/>
          <p:nvPr/>
        </p:nvSpPr>
        <p:spPr>
          <a:xfrm>
            <a:off x="8562107" y="1246909"/>
            <a:ext cx="3397135" cy="3970318"/>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Example bubble plots, which count the proportion of reads with each number of Us at every editing site. </a:t>
            </a:r>
          </a:p>
          <a:p>
            <a:endParaRPr lang="en-US" sz="28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Red= insertions that match fully edited and Blue= deletion matching FE. No editing is shown in grey and all other edits are black</a:t>
            </a:r>
          </a:p>
        </p:txBody>
      </p:sp>
    </p:spTree>
    <p:extLst>
      <p:ext uri="{BB962C8B-B14F-4D97-AF65-F5344CB8AC3E}">
        <p14:creationId xmlns:p14="http://schemas.microsoft.com/office/powerpoint/2010/main" val="290969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9738"/>
            <a:ext cx="10972800" cy="1117660"/>
          </a:xfrm>
        </p:spPr>
        <p:txBody>
          <a:bodyPr>
            <a:noAutofit/>
          </a:bodyPr>
          <a:lstStyle/>
          <a:p>
            <a:r>
              <a:rPr lang="en-US" sz="3733" b="1">
                <a:solidFill>
                  <a:srgbClr val="9900CC"/>
                </a:solidFill>
                <a:latin typeface="Arial" panose="020B0604020202020204" pitchFamily="34" charset="0"/>
                <a:cs typeface="Arial" panose="020B0604020202020204" pitchFamily="34" charset="0"/>
              </a:rPr>
              <a:t>A3</a:t>
            </a:r>
            <a:r>
              <a:rPr lang="en-US" sz="3733" b="1">
                <a:latin typeface="Arial" panose="020B0604020202020204" pitchFamily="34" charset="0"/>
                <a:cs typeface="Arial" panose="020B0604020202020204" pitchFamily="34" charset="0"/>
              </a:rPr>
              <a:t> L270R substitution results in insertion at deletion sites in A6 and ND8</a:t>
            </a:r>
            <a:endParaRPr lang="en-US" sz="3733" b="1" dirty="0">
              <a:latin typeface="Arial" panose="020B0604020202020204" pitchFamily="34" charset="0"/>
              <a:cs typeface="Arial" panose="020B0604020202020204" pitchFamily="34" charset="0"/>
            </a:endParaRPr>
          </a:p>
        </p:txBody>
      </p:sp>
      <p:sp>
        <p:nvSpPr>
          <p:cNvPr id="4" name="Rounded Rectangle 3"/>
          <p:cNvSpPr/>
          <p:nvPr/>
        </p:nvSpPr>
        <p:spPr>
          <a:xfrm>
            <a:off x="508000" y="83456"/>
            <a:ext cx="11074400" cy="1226729"/>
          </a:xfrm>
          <a:prstGeom prst="roundRect">
            <a:avLst>
              <a:gd name="adj" fmla="val 10145"/>
            </a:avLst>
          </a:prstGeom>
          <a:noFill/>
          <a:ln w="12700">
            <a:solidFill>
              <a:srgbClr val="008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C0215A9-C940-57A7-C366-BEDAC6E19235}"/>
              </a:ext>
            </a:extLst>
          </p:cNvPr>
          <p:cNvSpPr txBox="1"/>
          <p:nvPr/>
        </p:nvSpPr>
        <p:spPr>
          <a:xfrm>
            <a:off x="288725" y="2282484"/>
            <a:ext cx="3023343" cy="913199"/>
          </a:xfrm>
          <a:prstGeom prst="rect">
            <a:avLst/>
          </a:prstGeom>
          <a:noFill/>
        </p:spPr>
        <p:txBody>
          <a:bodyPr wrap="square" rtlCol="0">
            <a:spAutoFit/>
          </a:bodyPr>
          <a:lstStyle/>
          <a:p>
            <a:pPr algn="ctr"/>
            <a:r>
              <a:rPr lang="en-US" sz="2667" b="1">
                <a:solidFill>
                  <a:schemeClr val="tx1">
                    <a:lumMod val="50000"/>
                  </a:schemeClr>
                </a:solidFill>
                <a:latin typeface="Arial" panose="020B0604020202020204" pitchFamily="34" charset="0"/>
                <a:cs typeface="Arial" panose="020B0604020202020204" pitchFamily="34" charset="0"/>
              </a:rPr>
              <a:t>Editing of A6 altered by L270R</a:t>
            </a:r>
            <a:endParaRPr lang="en-US" sz="2667" b="1" dirty="0">
              <a:solidFill>
                <a:schemeClr val="tx1">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D2BE17A-782F-53A6-8FD6-80EE24676680}"/>
              </a:ext>
            </a:extLst>
          </p:cNvPr>
          <p:cNvPicPr>
            <a:picLocks noChangeAspect="1"/>
          </p:cNvPicPr>
          <p:nvPr/>
        </p:nvPicPr>
        <p:blipFill>
          <a:blip r:embed="rId3"/>
          <a:stretch>
            <a:fillRect/>
          </a:stretch>
        </p:blipFill>
        <p:spPr>
          <a:xfrm>
            <a:off x="3176392" y="1441076"/>
            <a:ext cx="8599715" cy="1785257"/>
          </a:xfrm>
          <a:prstGeom prst="rect">
            <a:avLst/>
          </a:prstGeom>
        </p:spPr>
      </p:pic>
      <p:pic>
        <p:nvPicPr>
          <p:cNvPr id="9" name="Picture 8">
            <a:extLst>
              <a:ext uri="{FF2B5EF4-FFF2-40B4-BE49-F238E27FC236}">
                <a16:creationId xmlns:a16="http://schemas.microsoft.com/office/drawing/2014/main" id="{F3D38B3E-2635-318A-4873-59D2AA274F1B}"/>
              </a:ext>
            </a:extLst>
          </p:cNvPr>
          <p:cNvPicPr>
            <a:picLocks noChangeAspect="1"/>
          </p:cNvPicPr>
          <p:nvPr/>
        </p:nvPicPr>
        <p:blipFill>
          <a:blip r:embed="rId4"/>
          <a:stretch>
            <a:fillRect/>
          </a:stretch>
        </p:blipFill>
        <p:spPr>
          <a:xfrm>
            <a:off x="3604565" y="3534301"/>
            <a:ext cx="8171543" cy="2278743"/>
          </a:xfrm>
          <a:prstGeom prst="rect">
            <a:avLst/>
          </a:prstGeom>
        </p:spPr>
      </p:pic>
      <p:sp>
        <p:nvSpPr>
          <p:cNvPr id="10" name="TextBox 9">
            <a:extLst>
              <a:ext uri="{FF2B5EF4-FFF2-40B4-BE49-F238E27FC236}">
                <a16:creationId xmlns:a16="http://schemas.microsoft.com/office/drawing/2014/main" id="{0C13C3E8-E820-0460-2390-F608B93F96FD}"/>
              </a:ext>
            </a:extLst>
          </p:cNvPr>
          <p:cNvSpPr txBox="1"/>
          <p:nvPr/>
        </p:nvSpPr>
        <p:spPr>
          <a:xfrm>
            <a:off x="288725" y="4481349"/>
            <a:ext cx="3023343" cy="913199"/>
          </a:xfrm>
          <a:prstGeom prst="rect">
            <a:avLst/>
          </a:prstGeom>
          <a:noFill/>
        </p:spPr>
        <p:txBody>
          <a:bodyPr wrap="square" rtlCol="0">
            <a:spAutoFit/>
          </a:bodyPr>
          <a:lstStyle/>
          <a:p>
            <a:pPr algn="ctr"/>
            <a:r>
              <a:rPr lang="en-US" sz="2667" b="1">
                <a:solidFill>
                  <a:schemeClr val="tx1">
                    <a:lumMod val="50000"/>
                  </a:schemeClr>
                </a:solidFill>
                <a:latin typeface="Arial" panose="020B0604020202020204" pitchFamily="34" charset="0"/>
                <a:cs typeface="Arial" panose="020B0604020202020204" pitchFamily="34" charset="0"/>
              </a:rPr>
              <a:t>Editing of ND8 altered by L270R</a:t>
            </a:r>
            <a:endParaRPr lang="en-US" sz="2667" b="1" dirty="0">
              <a:solidFill>
                <a:schemeClr val="tx1">
                  <a:lumMod val="50000"/>
                </a:schemeClr>
              </a:solidFill>
              <a:latin typeface="Arial" panose="020B0604020202020204" pitchFamily="34" charset="0"/>
              <a:cs typeface="Arial" panose="020B0604020202020204" pitchFamily="34" charset="0"/>
            </a:endParaRPr>
          </a:p>
        </p:txBody>
      </p:sp>
      <p:sp>
        <p:nvSpPr>
          <p:cNvPr id="11" name="Arrow: Down 10">
            <a:extLst>
              <a:ext uri="{FF2B5EF4-FFF2-40B4-BE49-F238E27FC236}">
                <a16:creationId xmlns:a16="http://schemas.microsoft.com/office/drawing/2014/main" id="{1DDAE58C-2755-97FC-9BE5-4EF2CC85C696}"/>
              </a:ext>
            </a:extLst>
          </p:cNvPr>
          <p:cNvSpPr/>
          <p:nvPr/>
        </p:nvSpPr>
        <p:spPr>
          <a:xfrm rot="10800000">
            <a:off x="5346771" y="3226333"/>
            <a:ext cx="265636" cy="373300"/>
          </a:xfrm>
          <a:prstGeom prst="downArrow">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2" name="Arrow: Down 11">
            <a:extLst>
              <a:ext uri="{FF2B5EF4-FFF2-40B4-BE49-F238E27FC236}">
                <a16:creationId xmlns:a16="http://schemas.microsoft.com/office/drawing/2014/main" id="{E01DD52E-C8C3-78FD-CD55-14909DD9F47D}"/>
              </a:ext>
            </a:extLst>
          </p:cNvPr>
          <p:cNvSpPr/>
          <p:nvPr/>
        </p:nvSpPr>
        <p:spPr>
          <a:xfrm rot="10800000">
            <a:off x="4385261" y="5813043"/>
            <a:ext cx="265636" cy="373300"/>
          </a:xfrm>
          <a:prstGeom prst="downArrow">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3" name="Arrow: Down 12">
            <a:extLst>
              <a:ext uri="{FF2B5EF4-FFF2-40B4-BE49-F238E27FC236}">
                <a16:creationId xmlns:a16="http://schemas.microsoft.com/office/drawing/2014/main" id="{FE9A5FD4-A8A3-B800-1C07-0D8DFBAA1E66}"/>
              </a:ext>
            </a:extLst>
          </p:cNvPr>
          <p:cNvSpPr/>
          <p:nvPr/>
        </p:nvSpPr>
        <p:spPr>
          <a:xfrm rot="10800000">
            <a:off x="3965018" y="3234458"/>
            <a:ext cx="265636" cy="373300"/>
          </a:xfrm>
          <a:prstGeom prst="downArrow">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DE8EE8D-EF46-B042-51E3-A303406A771E}"/>
              </a:ext>
            </a:extLst>
          </p:cNvPr>
          <p:cNvSpPr txBox="1"/>
          <p:nvPr/>
        </p:nvSpPr>
        <p:spPr>
          <a:xfrm>
            <a:off x="9399392" y="6447631"/>
            <a:ext cx="2792608" cy="379656"/>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Carnes, </a:t>
            </a:r>
            <a:r>
              <a:rPr lang="en-US" sz="1867" b="1" i="1">
                <a:solidFill>
                  <a:schemeClr val="tx1">
                    <a:lumMod val="50000"/>
                  </a:schemeClr>
                </a:solidFill>
                <a:latin typeface="Arial" panose="020B0604020202020204" pitchFamily="34" charset="0"/>
                <a:cs typeface="Arial" panose="020B0604020202020204" pitchFamily="34" charset="0"/>
              </a:rPr>
              <a:t>unpublished</a:t>
            </a:r>
          </a:p>
        </p:txBody>
      </p:sp>
    </p:spTree>
    <p:extLst>
      <p:ext uri="{BB962C8B-B14F-4D97-AF65-F5344CB8AC3E}">
        <p14:creationId xmlns:p14="http://schemas.microsoft.com/office/powerpoint/2010/main" val="4151702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632B-5843-02E3-0000-CDBCC4AF6AE8}"/>
              </a:ext>
            </a:extLst>
          </p:cNvPr>
          <p:cNvSpPr>
            <a:spLocks noGrp="1"/>
          </p:cNvSpPr>
          <p:nvPr>
            <p:ph type="title"/>
          </p:nvPr>
        </p:nvSpPr>
        <p:spPr>
          <a:xfrm>
            <a:off x="838200" y="365125"/>
            <a:ext cx="10515600" cy="549275"/>
          </a:xfrm>
        </p:spPr>
        <p:txBody>
          <a:bodyPr>
            <a:normAutofit fontScale="90000"/>
          </a:bodyPr>
          <a:lstStyle/>
          <a:p>
            <a:pPr algn="ctr"/>
            <a:r>
              <a:rPr lang="en-US" sz="2400" b="1" dirty="0">
                <a:latin typeface="Arial" panose="020B0604020202020204" pitchFamily="34" charset="0"/>
                <a:cs typeface="Arial" panose="020B0604020202020204" pitchFamily="34" charset="0"/>
              </a:rPr>
              <a:t>Sequence alignment comparing common 3’ end sequences from the A6 mRNA and their proportion in different cell lines</a:t>
            </a:r>
          </a:p>
        </p:txBody>
      </p:sp>
      <p:pic>
        <p:nvPicPr>
          <p:cNvPr id="3" name="Picture 2" descr="A screenshot of a cell line&#10;&#10;Description automatically generated">
            <a:extLst>
              <a:ext uri="{FF2B5EF4-FFF2-40B4-BE49-F238E27FC236}">
                <a16:creationId xmlns:a16="http://schemas.microsoft.com/office/drawing/2014/main" id="{2CDAF006-2DCF-38D8-1CAE-721AB833A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89576"/>
            <a:ext cx="10046309" cy="3283846"/>
          </a:xfrm>
          <a:prstGeom prst="rect">
            <a:avLst/>
          </a:prstGeom>
        </p:spPr>
      </p:pic>
      <p:sp>
        <p:nvSpPr>
          <p:cNvPr id="4" name="TextBox 3">
            <a:extLst>
              <a:ext uri="{FF2B5EF4-FFF2-40B4-BE49-F238E27FC236}">
                <a16:creationId xmlns:a16="http://schemas.microsoft.com/office/drawing/2014/main" id="{2F345A31-71FE-5F28-5509-EFEF16AEF02B}"/>
              </a:ext>
            </a:extLst>
          </p:cNvPr>
          <p:cNvSpPr txBox="1"/>
          <p:nvPr/>
        </p:nvSpPr>
        <p:spPr>
          <a:xfrm>
            <a:off x="838200" y="4965700"/>
            <a:ext cx="10083800" cy="923330"/>
          </a:xfrm>
          <a:prstGeom prst="rect">
            <a:avLst/>
          </a:prstGeom>
          <a:noFill/>
        </p:spPr>
        <p:txBody>
          <a:bodyPr wrap="square" rtlCol="0">
            <a:spAutoFit/>
          </a:bodyPr>
          <a:lstStyle/>
          <a:p>
            <a:r>
              <a:rPr lang="en-US" dirty="0"/>
              <a:t>*This type of data display is found in the ‘inter cell line analysis’ folder that PARERS produces for each set of samples.  Here, frequent 3’ end sequences (specified by ‘depth’ in the Input_Temp.txt file) are shown on the left and the percent of each in different KREPA6 mutant cell lines are shown on the right. </a:t>
            </a:r>
          </a:p>
        </p:txBody>
      </p:sp>
    </p:spTree>
    <p:extLst>
      <p:ext uri="{BB962C8B-B14F-4D97-AF65-F5344CB8AC3E}">
        <p14:creationId xmlns:p14="http://schemas.microsoft.com/office/powerpoint/2010/main" val="416784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0F9E-5AF4-0258-02B4-CCA09381E16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 3: PARERS outline and details</a:t>
            </a:r>
          </a:p>
        </p:txBody>
      </p:sp>
      <p:sp>
        <p:nvSpPr>
          <p:cNvPr id="3" name="Text Placeholder 2">
            <a:extLst>
              <a:ext uri="{FF2B5EF4-FFF2-40B4-BE49-F238E27FC236}">
                <a16:creationId xmlns:a16="http://schemas.microsoft.com/office/drawing/2014/main" id="{1356C1B3-C636-95A0-FCAA-CE07B0A5596E}"/>
              </a:ext>
            </a:extLst>
          </p:cNvPr>
          <p:cNvSpPr>
            <a:spLocks noGrp="1"/>
          </p:cNvSpPr>
          <p:nvPr>
            <p:ph type="body" idx="1"/>
          </p:nvPr>
        </p:nvSpPr>
        <p:spPr/>
        <p:txBody>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Pipeline Analyzing RNA Editing RNA Sequencing (PARERS)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This section includes a PARERS overview and examples showing the logic behind how some of the data outputs are generated</a:t>
            </a:r>
          </a:p>
        </p:txBody>
      </p:sp>
    </p:spTree>
    <p:extLst>
      <p:ext uri="{BB962C8B-B14F-4D97-AF65-F5344CB8AC3E}">
        <p14:creationId xmlns:p14="http://schemas.microsoft.com/office/powerpoint/2010/main" val="233977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EFFD56-25B1-429D-9023-6434CAC294CC}"/>
              </a:ext>
            </a:extLst>
          </p:cNvPr>
          <p:cNvSpPr/>
          <p:nvPr/>
        </p:nvSpPr>
        <p:spPr>
          <a:xfrm>
            <a:off x="324989" y="210966"/>
            <a:ext cx="11542021" cy="584775"/>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Overview of PARERS pipeline</a:t>
            </a:r>
          </a:p>
        </p:txBody>
      </p:sp>
      <p:sp>
        <p:nvSpPr>
          <p:cNvPr id="35" name="Rectangle 34">
            <a:extLst>
              <a:ext uri="{FF2B5EF4-FFF2-40B4-BE49-F238E27FC236}">
                <a16:creationId xmlns:a16="http://schemas.microsoft.com/office/drawing/2014/main" id="{121AAF37-D41F-472E-B887-0E0D88D1DE43}"/>
              </a:ext>
            </a:extLst>
          </p:cNvPr>
          <p:cNvSpPr/>
          <p:nvPr/>
        </p:nvSpPr>
        <p:spPr>
          <a:xfrm>
            <a:off x="324989" y="836447"/>
            <a:ext cx="11283521" cy="461665"/>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Raw reads come in fastq.gz format. Forward and Reverse reads are input separately into PARERS. </a:t>
            </a:r>
            <a:r>
              <a:rPr lang="en-US" sz="1000" b="1" dirty="0">
                <a:latin typeface="Arial" panose="020B0604020202020204" pitchFamily="34" charset="0"/>
                <a:cs typeface="Arial" panose="020B0604020202020204" pitchFamily="34" charset="0"/>
              </a:rPr>
              <a:t>You can run multiple samples at the same time as long as the gene being analyzed is the same</a:t>
            </a:r>
          </a:p>
        </p:txBody>
      </p:sp>
      <p:cxnSp>
        <p:nvCxnSpPr>
          <p:cNvPr id="36" name="Straight Arrow Connector 35">
            <a:extLst>
              <a:ext uri="{FF2B5EF4-FFF2-40B4-BE49-F238E27FC236}">
                <a16:creationId xmlns:a16="http://schemas.microsoft.com/office/drawing/2014/main" id="{6D048151-40DB-4E0C-A796-23E7441585D6}"/>
              </a:ext>
            </a:extLst>
          </p:cNvPr>
          <p:cNvCxnSpPr>
            <a:cxnSpLocks/>
          </p:cNvCxnSpPr>
          <p:nvPr/>
        </p:nvCxnSpPr>
        <p:spPr>
          <a:xfrm>
            <a:off x="6081413" y="1325196"/>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ED562D5-4623-4FF8-A95E-9D35B9184960}"/>
              </a:ext>
            </a:extLst>
          </p:cNvPr>
          <p:cNvSpPr/>
          <p:nvPr/>
        </p:nvSpPr>
        <p:spPr>
          <a:xfrm>
            <a:off x="2358569" y="1485774"/>
            <a:ext cx="7445687"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Reads are merged using PARERS via </a:t>
            </a:r>
            <a:r>
              <a:rPr lang="en-US" sz="1400" b="1" dirty="0" err="1">
                <a:latin typeface="Arial" panose="020B0604020202020204" pitchFamily="34" charset="0"/>
                <a:cs typeface="Arial" panose="020B0604020202020204" pitchFamily="34" charset="0"/>
              </a:rPr>
              <a:t>BBMerge</a:t>
            </a:r>
            <a:r>
              <a:rPr lang="en-US" sz="1400" b="1" dirty="0">
                <a:latin typeface="Arial" panose="020B0604020202020204" pitchFamily="34" charset="0"/>
                <a:cs typeface="Arial" panose="020B0604020202020204" pitchFamily="34" charset="0"/>
              </a:rPr>
              <a:t> (uses Java)</a:t>
            </a:r>
          </a:p>
        </p:txBody>
      </p:sp>
      <p:cxnSp>
        <p:nvCxnSpPr>
          <p:cNvPr id="40" name="Straight Arrow Connector 39">
            <a:extLst>
              <a:ext uri="{FF2B5EF4-FFF2-40B4-BE49-F238E27FC236}">
                <a16:creationId xmlns:a16="http://schemas.microsoft.com/office/drawing/2014/main" id="{89986881-2F26-4A1E-8D8A-B0F36277ADB6}"/>
              </a:ext>
            </a:extLst>
          </p:cNvPr>
          <p:cNvCxnSpPr>
            <a:cxnSpLocks/>
          </p:cNvCxnSpPr>
          <p:nvPr/>
        </p:nvCxnSpPr>
        <p:spPr>
          <a:xfrm>
            <a:off x="6081413" y="1861969"/>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CC9E2DC-2A4B-40D3-AF6F-812B69837177}"/>
              </a:ext>
            </a:extLst>
          </p:cNvPr>
          <p:cNvSpPr/>
          <p:nvPr/>
        </p:nvSpPr>
        <p:spPr>
          <a:xfrm>
            <a:off x="2330237" y="2002487"/>
            <a:ext cx="7502350"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Primer selecting to retain sequences with correct base calls in both 5’ and 3’ primers</a:t>
            </a:r>
          </a:p>
        </p:txBody>
      </p:sp>
      <p:cxnSp>
        <p:nvCxnSpPr>
          <p:cNvPr id="2" name="Straight Arrow Connector 1">
            <a:extLst>
              <a:ext uri="{FF2B5EF4-FFF2-40B4-BE49-F238E27FC236}">
                <a16:creationId xmlns:a16="http://schemas.microsoft.com/office/drawing/2014/main" id="{D8559344-253B-D4C7-CB11-848B52D95FD6}"/>
              </a:ext>
            </a:extLst>
          </p:cNvPr>
          <p:cNvCxnSpPr>
            <a:cxnSpLocks/>
          </p:cNvCxnSpPr>
          <p:nvPr/>
        </p:nvCxnSpPr>
        <p:spPr>
          <a:xfrm flipH="1">
            <a:off x="3721756" y="4038516"/>
            <a:ext cx="729870" cy="31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051A4BC-D099-C3AC-BFF3-A82BFDC0DC5B}"/>
              </a:ext>
            </a:extLst>
          </p:cNvPr>
          <p:cNvSpPr/>
          <p:nvPr/>
        </p:nvSpPr>
        <p:spPr>
          <a:xfrm>
            <a:off x="245297" y="4548180"/>
            <a:ext cx="438547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Condense identical reads (with Ts in sequences)</a:t>
            </a:r>
          </a:p>
        </p:txBody>
      </p:sp>
      <p:sp>
        <p:nvSpPr>
          <p:cNvPr id="8" name="Rectangle 7">
            <a:extLst>
              <a:ext uri="{FF2B5EF4-FFF2-40B4-BE49-F238E27FC236}">
                <a16:creationId xmlns:a16="http://schemas.microsoft.com/office/drawing/2014/main" id="{615771ED-BC3C-83CC-0BE1-DEDBAA4A3A9F}"/>
              </a:ext>
            </a:extLst>
          </p:cNvPr>
          <p:cNvSpPr/>
          <p:nvPr/>
        </p:nvSpPr>
        <p:spPr>
          <a:xfrm>
            <a:off x="4465840" y="4961158"/>
            <a:ext cx="3234300"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With T-stripping process, Generate T counts for all sequences</a:t>
            </a:r>
          </a:p>
        </p:txBody>
      </p:sp>
      <p:cxnSp>
        <p:nvCxnSpPr>
          <p:cNvPr id="10" name="Straight Arrow Connector 9">
            <a:extLst>
              <a:ext uri="{FF2B5EF4-FFF2-40B4-BE49-F238E27FC236}">
                <a16:creationId xmlns:a16="http://schemas.microsoft.com/office/drawing/2014/main" id="{DD6F1E9E-03C9-365C-E409-EA4E0EA92DE6}"/>
              </a:ext>
            </a:extLst>
          </p:cNvPr>
          <p:cNvCxnSpPr>
            <a:cxnSpLocks/>
          </p:cNvCxnSpPr>
          <p:nvPr/>
        </p:nvCxnSpPr>
        <p:spPr>
          <a:xfrm>
            <a:off x="7895264" y="4038516"/>
            <a:ext cx="815997" cy="354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9BEE24B-80E8-78EF-60C3-37C52F1BA56D}"/>
              </a:ext>
            </a:extLst>
          </p:cNvPr>
          <p:cNvSpPr/>
          <p:nvPr/>
        </p:nvSpPr>
        <p:spPr>
          <a:xfrm>
            <a:off x="728995" y="5030514"/>
            <a:ext cx="342639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Order reads by observed frequency</a:t>
            </a:r>
          </a:p>
        </p:txBody>
      </p:sp>
      <p:cxnSp>
        <p:nvCxnSpPr>
          <p:cNvPr id="12" name="Straight Arrow Connector 11">
            <a:extLst>
              <a:ext uri="{FF2B5EF4-FFF2-40B4-BE49-F238E27FC236}">
                <a16:creationId xmlns:a16="http://schemas.microsoft.com/office/drawing/2014/main" id="{0FFD23EB-370D-184E-8B1A-4F6DA42BF74A}"/>
              </a:ext>
            </a:extLst>
          </p:cNvPr>
          <p:cNvCxnSpPr>
            <a:cxnSpLocks/>
          </p:cNvCxnSpPr>
          <p:nvPr/>
        </p:nvCxnSpPr>
        <p:spPr>
          <a:xfrm>
            <a:off x="2438034" y="4838526"/>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6019329-40F6-7D3C-8A81-9D7661F6C680}"/>
              </a:ext>
            </a:extLst>
          </p:cNvPr>
          <p:cNvSpPr/>
          <p:nvPr/>
        </p:nvSpPr>
        <p:spPr>
          <a:xfrm>
            <a:off x="492195" y="5464893"/>
            <a:ext cx="3431538"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Create read sequence alignments</a:t>
            </a:r>
          </a:p>
        </p:txBody>
      </p:sp>
      <p:cxnSp>
        <p:nvCxnSpPr>
          <p:cNvPr id="20" name="Straight Arrow Connector 19">
            <a:extLst>
              <a:ext uri="{FF2B5EF4-FFF2-40B4-BE49-F238E27FC236}">
                <a16:creationId xmlns:a16="http://schemas.microsoft.com/office/drawing/2014/main" id="{777D4788-7C9B-65A7-500C-C1D7D4918C5C}"/>
              </a:ext>
            </a:extLst>
          </p:cNvPr>
          <p:cNvCxnSpPr>
            <a:cxnSpLocks/>
          </p:cNvCxnSpPr>
          <p:nvPr/>
        </p:nvCxnSpPr>
        <p:spPr>
          <a:xfrm>
            <a:off x="2429484" y="5717648"/>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1E2AFF5-4B9E-491D-DC51-F6532EACA616}"/>
              </a:ext>
            </a:extLst>
          </p:cNvPr>
          <p:cNvSpPr/>
          <p:nvPr/>
        </p:nvSpPr>
        <p:spPr>
          <a:xfrm>
            <a:off x="713715" y="5891608"/>
            <a:ext cx="3431538"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Assign designations to edited Us and annotate with color. The alignments are output as Excel workbooks</a:t>
            </a:r>
          </a:p>
        </p:txBody>
      </p:sp>
      <p:sp>
        <p:nvSpPr>
          <p:cNvPr id="22" name="Rectangle 21">
            <a:extLst>
              <a:ext uri="{FF2B5EF4-FFF2-40B4-BE49-F238E27FC236}">
                <a16:creationId xmlns:a16="http://schemas.microsoft.com/office/drawing/2014/main" id="{22065A6B-5A9B-CBE1-DD93-23A14E3E6EFB}"/>
              </a:ext>
            </a:extLst>
          </p:cNvPr>
          <p:cNvSpPr/>
          <p:nvPr/>
        </p:nvSpPr>
        <p:spPr>
          <a:xfrm>
            <a:off x="2330237" y="3197271"/>
            <a:ext cx="7502350"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Sequences are T stripped and only those with expected non-T sequence are retained</a:t>
            </a:r>
          </a:p>
        </p:txBody>
      </p:sp>
      <p:cxnSp>
        <p:nvCxnSpPr>
          <p:cNvPr id="23" name="Straight Arrow Connector 22">
            <a:extLst>
              <a:ext uri="{FF2B5EF4-FFF2-40B4-BE49-F238E27FC236}">
                <a16:creationId xmlns:a16="http://schemas.microsoft.com/office/drawing/2014/main" id="{46800E08-C60A-D0E8-F46A-E3C13C110BA4}"/>
              </a:ext>
            </a:extLst>
          </p:cNvPr>
          <p:cNvCxnSpPr>
            <a:cxnSpLocks/>
          </p:cNvCxnSpPr>
          <p:nvPr/>
        </p:nvCxnSpPr>
        <p:spPr>
          <a:xfrm>
            <a:off x="6082982" y="2287748"/>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DFEBEB-48F1-79F9-048F-5C6F263775D1}"/>
              </a:ext>
            </a:extLst>
          </p:cNvPr>
          <p:cNvCxnSpPr>
            <a:cxnSpLocks/>
          </p:cNvCxnSpPr>
          <p:nvPr/>
        </p:nvCxnSpPr>
        <p:spPr>
          <a:xfrm>
            <a:off x="6086124" y="5395478"/>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1D128A7-A905-8240-5DC7-A78880E89E12}"/>
              </a:ext>
            </a:extLst>
          </p:cNvPr>
          <p:cNvSpPr/>
          <p:nvPr/>
        </p:nvSpPr>
        <p:spPr>
          <a:xfrm>
            <a:off x="4465840" y="5579162"/>
            <a:ext cx="323430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 Bubble plots and bar graphs created in R</a:t>
            </a:r>
          </a:p>
        </p:txBody>
      </p:sp>
      <p:cxnSp>
        <p:nvCxnSpPr>
          <p:cNvPr id="32" name="Straight Arrow Connector 31">
            <a:extLst>
              <a:ext uri="{FF2B5EF4-FFF2-40B4-BE49-F238E27FC236}">
                <a16:creationId xmlns:a16="http://schemas.microsoft.com/office/drawing/2014/main" id="{4AA9C02B-EC73-8A04-B8A2-9FE20F20915B}"/>
              </a:ext>
            </a:extLst>
          </p:cNvPr>
          <p:cNvCxnSpPr>
            <a:cxnSpLocks/>
          </p:cNvCxnSpPr>
          <p:nvPr/>
        </p:nvCxnSpPr>
        <p:spPr>
          <a:xfrm>
            <a:off x="6082990" y="5884168"/>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A422A51-ACA8-558C-2371-7E1AB398A4FE}"/>
              </a:ext>
            </a:extLst>
          </p:cNvPr>
          <p:cNvSpPr/>
          <p:nvPr/>
        </p:nvSpPr>
        <p:spPr>
          <a:xfrm>
            <a:off x="4465840" y="6023297"/>
            <a:ext cx="323430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PARERS also outputs .csv files with this data</a:t>
            </a:r>
          </a:p>
        </p:txBody>
      </p:sp>
      <p:sp>
        <p:nvSpPr>
          <p:cNvPr id="4" name="Rectangle 3">
            <a:extLst>
              <a:ext uri="{FF2B5EF4-FFF2-40B4-BE49-F238E27FC236}">
                <a16:creationId xmlns:a16="http://schemas.microsoft.com/office/drawing/2014/main" id="{7644A0E9-8177-A9B6-1A49-FF0668114916}"/>
              </a:ext>
            </a:extLst>
          </p:cNvPr>
          <p:cNvSpPr/>
          <p:nvPr/>
        </p:nvSpPr>
        <p:spPr>
          <a:xfrm>
            <a:off x="695394" y="2485087"/>
            <a:ext cx="10493303" cy="553998"/>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UMI deduplication to remove sequences with duplicate UMIs. </a:t>
            </a:r>
            <a:r>
              <a:rPr lang="en-US" sz="800" b="1" dirty="0">
                <a:latin typeface="Arial" panose="020B0604020202020204" pitchFamily="34" charset="0"/>
                <a:cs typeface="Arial" panose="020B0604020202020204" pitchFamily="34" charset="0"/>
              </a:rPr>
              <a:t>Note: At this step when two sequences have the same UMI but different mRNA sequences, one is randomly selected to ‘keep’ in the pipeline, since there is no way to know which one of the two would be ‘correct’. However, if the same data set is re-run multiple times, you will notice variation in a very small number of reads retained after this step resulting from this random selection.  </a:t>
            </a:r>
          </a:p>
        </p:txBody>
      </p:sp>
      <p:cxnSp>
        <p:nvCxnSpPr>
          <p:cNvPr id="5" name="Straight Arrow Connector 4">
            <a:extLst>
              <a:ext uri="{FF2B5EF4-FFF2-40B4-BE49-F238E27FC236}">
                <a16:creationId xmlns:a16="http://schemas.microsoft.com/office/drawing/2014/main" id="{ADFFFF97-9D76-8F74-2294-EAC54C0E9346}"/>
              </a:ext>
            </a:extLst>
          </p:cNvPr>
          <p:cNvCxnSpPr>
            <a:cxnSpLocks/>
          </p:cNvCxnSpPr>
          <p:nvPr/>
        </p:nvCxnSpPr>
        <p:spPr>
          <a:xfrm>
            <a:off x="6095682" y="3024348"/>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D491AC-833E-6709-FC8B-348FF174331D}"/>
              </a:ext>
            </a:extLst>
          </p:cNvPr>
          <p:cNvCxnSpPr>
            <a:cxnSpLocks/>
          </p:cNvCxnSpPr>
          <p:nvPr/>
        </p:nvCxnSpPr>
        <p:spPr>
          <a:xfrm>
            <a:off x="2437668" y="5319301"/>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340BC02-A7D2-616C-0BD6-2CA97A27FC88}"/>
              </a:ext>
            </a:extLst>
          </p:cNvPr>
          <p:cNvCxnSpPr>
            <a:cxnSpLocks/>
          </p:cNvCxnSpPr>
          <p:nvPr/>
        </p:nvCxnSpPr>
        <p:spPr>
          <a:xfrm>
            <a:off x="6095682" y="4038516"/>
            <a:ext cx="0" cy="4273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B0CB8C-D77E-74BB-60FE-16CA57AEA5B2}"/>
              </a:ext>
            </a:extLst>
          </p:cNvPr>
          <p:cNvCxnSpPr>
            <a:cxnSpLocks/>
          </p:cNvCxnSpPr>
          <p:nvPr/>
        </p:nvCxnSpPr>
        <p:spPr>
          <a:xfrm>
            <a:off x="6095682" y="3466948"/>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CCDCF33-7414-55E0-BF76-98ECF441EC00}"/>
              </a:ext>
            </a:extLst>
          </p:cNvPr>
          <p:cNvSpPr/>
          <p:nvPr/>
        </p:nvSpPr>
        <p:spPr>
          <a:xfrm>
            <a:off x="819296" y="3554844"/>
            <a:ext cx="10064603" cy="523220"/>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Three types of data outputs are generated using R and Python in addition to a “QC document” detailing the reads retained at each filtering step. </a:t>
            </a:r>
            <a:r>
              <a:rPr lang="en-US" sz="1000" b="1" dirty="0">
                <a:latin typeface="Arial" panose="020B0604020202020204" pitchFamily="34" charset="0"/>
                <a:cs typeface="Arial" panose="020B0604020202020204" pitchFamily="34" charset="0"/>
              </a:rPr>
              <a:t>At this step, several ‘intermediate’ files are made that are automatically deleted before the process ends</a:t>
            </a:r>
          </a:p>
        </p:txBody>
      </p:sp>
      <p:sp>
        <p:nvSpPr>
          <p:cNvPr id="30" name="TextBox 29">
            <a:extLst>
              <a:ext uri="{FF2B5EF4-FFF2-40B4-BE49-F238E27FC236}">
                <a16:creationId xmlns:a16="http://schemas.microsoft.com/office/drawing/2014/main" id="{F4F07F6F-15C3-D862-EB38-2B291C40C1B3}"/>
              </a:ext>
            </a:extLst>
          </p:cNvPr>
          <p:cNvSpPr txBox="1"/>
          <p:nvPr/>
        </p:nvSpPr>
        <p:spPr>
          <a:xfrm>
            <a:off x="819296" y="3963930"/>
            <a:ext cx="3267395" cy="646331"/>
          </a:xfrm>
          <a:prstGeom prst="rect">
            <a:avLst/>
          </a:prstGeom>
          <a:noFill/>
        </p:spPr>
        <p:txBody>
          <a:bodyPr wrap="square" rtlCol="0">
            <a:spAutoFit/>
          </a:bodyPr>
          <a:lstStyle/>
          <a:p>
            <a:pPr algn="ctr"/>
            <a:r>
              <a:rPr lang="en-US" b="1" dirty="0">
                <a:solidFill>
                  <a:srgbClr val="0070C0"/>
                </a:solidFill>
                <a:latin typeface="Arial" panose="020B0604020202020204" pitchFamily="34" charset="0"/>
                <a:cs typeface="Arial" panose="020B0604020202020204" pitchFamily="34" charset="0"/>
              </a:rPr>
              <a:t>1. Sequence alignments for each cell line</a:t>
            </a:r>
          </a:p>
        </p:txBody>
      </p:sp>
      <p:sp>
        <p:nvSpPr>
          <p:cNvPr id="34" name="TextBox 33">
            <a:extLst>
              <a:ext uri="{FF2B5EF4-FFF2-40B4-BE49-F238E27FC236}">
                <a16:creationId xmlns:a16="http://schemas.microsoft.com/office/drawing/2014/main" id="{04F650B2-26E2-75C7-6647-D5FE643AA0B5}"/>
              </a:ext>
            </a:extLst>
          </p:cNvPr>
          <p:cNvSpPr txBox="1"/>
          <p:nvPr/>
        </p:nvSpPr>
        <p:spPr>
          <a:xfrm>
            <a:off x="4549495" y="4370357"/>
            <a:ext cx="3267395" cy="646331"/>
          </a:xfrm>
          <a:prstGeom prst="rect">
            <a:avLst/>
          </a:prstGeom>
          <a:noFill/>
        </p:spPr>
        <p:txBody>
          <a:bodyPr wrap="square" rtlCol="0">
            <a:spAutoFit/>
          </a:bodyPr>
          <a:lstStyle/>
          <a:p>
            <a:pPr algn="ctr"/>
            <a:r>
              <a:rPr lang="en-US" b="1" dirty="0">
                <a:solidFill>
                  <a:srgbClr val="0070C0"/>
                </a:solidFill>
                <a:latin typeface="Arial" panose="020B0604020202020204" pitchFamily="34" charset="0"/>
                <a:cs typeface="Arial" panose="020B0604020202020204" pitchFamily="34" charset="0"/>
              </a:rPr>
              <a:t>2. Bar graphs and bubble plots for each cell line</a:t>
            </a:r>
          </a:p>
        </p:txBody>
      </p:sp>
      <p:sp>
        <p:nvSpPr>
          <p:cNvPr id="42" name="TextBox 41">
            <a:extLst>
              <a:ext uri="{FF2B5EF4-FFF2-40B4-BE49-F238E27FC236}">
                <a16:creationId xmlns:a16="http://schemas.microsoft.com/office/drawing/2014/main" id="{16F21633-51F1-A7A7-AAD1-8FDBD60E0B8C}"/>
              </a:ext>
            </a:extLst>
          </p:cNvPr>
          <p:cNvSpPr txBox="1"/>
          <p:nvPr/>
        </p:nvSpPr>
        <p:spPr>
          <a:xfrm>
            <a:off x="8503689" y="3908692"/>
            <a:ext cx="3267395" cy="923330"/>
          </a:xfrm>
          <a:prstGeom prst="rect">
            <a:avLst/>
          </a:prstGeom>
          <a:noFill/>
        </p:spPr>
        <p:txBody>
          <a:bodyPr wrap="square" rtlCol="0">
            <a:spAutoFit/>
          </a:bodyPr>
          <a:lstStyle/>
          <a:p>
            <a:pPr algn="ctr"/>
            <a:r>
              <a:rPr lang="en-US" b="1" dirty="0">
                <a:solidFill>
                  <a:srgbClr val="0070C0"/>
                </a:solidFill>
                <a:latin typeface="Arial" panose="020B0604020202020204" pitchFamily="34" charset="0"/>
                <a:cs typeface="Arial" panose="020B0604020202020204" pitchFamily="34" charset="0"/>
              </a:rPr>
              <a:t>3. “Inter-cell line analyses” including difference bar graphs and alignments</a:t>
            </a:r>
          </a:p>
        </p:txBody>
      </p:sp>
      <p:sp>
        <p:nvSpPr>
          <p:cNvPr id="43" name="Rectangle 42">
            <a:extLst>
              <a:ext uri="{FF2B5EF4-FFF2-40B4-BE49-F238E27FC236}">
                <a16:creationId xmlns:a16="http://schemas.microsoft.com/office/drawing/2014/main" id="{11275015-5921-36D0-8132-E05A50D2E518}"/>
              </a:ext>
            </a:extLst>
          </p:cNvPr>
          <p:cNvSpPr/>
          <p:nvPr/>
        </p:nvSpPr>
        <p:spPr>
          <a:xfrm>
            <a:off x="8465505" y="4893577"/>
            <a:ext cx="3234300" cy="707886"/>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 These outputs are stored in a new folder within the destination folder. They include comparisons between the mutant cell lines and the designated control.</a:t>
            </a:r>
          </a:p>
        </p:txBody>
      </p:sp>
      <p:cxnSp>
        <p:nvCxnSpPr>
          <p:cNvPr id="44" name="Straight Arrow Connector 43">
            <a:extLst>
              <a:ext uri="{FF2B5EF4-FFF2-40B4-BE49-F238E27FC236}">
                <a16:creationId xmlns:a16="http://schemas.microsoft.com/office/drawing/2014/main" id="{B978CAA8-DF90-8ACD-D579-0F26182A34F1}"/>
              </a:ext>
            </a:extLst>
          </p:cNvPr>
          <p:cNvCxnSpPr>
            <a:cxnSpLocks/>
          </p:cNvCxnSpPr>
          <p:nvPr/>
        </p:nvCxnSpPr>
        <p:spPr>
          <a:xfrm>
            <a:off x="10082655" y="5668483"/>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EB99543-6839-CE79-6049-59538C49661E}"/>
              </a:ext>
            </a:extLst>
          </p:cNvPr>
          <p:cNvSpPr/>
          <p:nvPr/>
        </p:nvSpPr>
        <p:spPr>
          <a:xfrm>
            <a:off x="8433124" y="5833368"/>
            <a:ext cx="3234300" cy="861774"/>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Outputs include alignments and bar graphs comparing either all the cell lines or each cell line to the control.  Other information, including a calculation of unique reads in each sample are also included in this folder.</a:t>
            </a:r>
          </a:p>
        </p:txBody>
      </p:sp>
    </p:spTree>
    <p:extLst>
      <p:ext uri="{BB962C8B-B14F-4D97-AF65-F5344CB8AC3E}">
        <p14:creationId xmlns:p14="http://schemas.microsoft.com/office/powerpoint/2010/main" val="880207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36215C-BCB6-D933-A2D2-C726A4D9D0AE}"/>
              </a:ext>
            </a:extLst>
          </p:cNvPr>
          <p:cNvSpPr/>
          <p:nvPr/>
        </p:nvSpPr>
        <p:spPr>
          <a:xfrm>
            <a:off x="0" y="-35173"/>
            <a:ext cx="12191999" cy="646331"/>
          </a:xfrm>
          <a:prstGeom prst="rect">
            <a:avLst/>
          </a:prstGeom>
        </p:spPr>
        <p:txBody>
          <a:bodyPr wrap="square">
            <a:spAutoFit/>
          </a:bodyPr>
          <a:lstStyle/>
          <a:p>
            <a:pPr algn="ctr"/>
            <a:r>
              <a:rPr lang="en-US" sz="3600" b="1" dirty="0">
                <a:latin typeface="Arial" panose="020B0604020202020204" pitchFamily="34" charset="0"/>
                <a:cs typeface="Arial" panose="020B0604020202020204" pitchFamily="34" charset="0"/>
              </a:rPr>
              <a:t>Running PARERS using PyCharm</a:t>
            </a:r>
          </a:p>
        </p:txBody>
      </p:sp>
      <p:sp>
        <p:nvSpPr>
          <p:cNvPr id="5" name="Text Placeholder 4">
            <a:extLst>
              <a:ext uri="{FF2B5EF4-FFF2-40B4-BE49-F238E27FC236}">
                <a16:creationId xmlns:a16="http://schemas.microsoft.com/office/drawing/2014/main" id="{EB4F4C62-C9B3-DA46-55E4-BE12EE578D50}"/>
              </a:ext>
            </a:extLst>
          </p:cNvPr>
          <p:cNvSpPr>
            <a:spLocks noGrp="1"/>
          </p:cNvSpPr>
          <p:nvPr>
            <p:ph type="body" idx="1"/>
          </p:nvPr>
        </p:nvSpPr>
        <p:spPr>
          <a:xfrm>
            <a:off x="839788" y="53290"/>
            <a:ext cx="5157787" cy="823912"/>
          </a:xfrm>
        </p:spPr>
        <p:txBody>
          <a:bodyPr/>
          <a:lstStyle/>
          <a:p>
            <a:r>
              <a:rPr lang="en-US" dirty="0"/>
              <a:t>Inputs</a:t>
            </a:r>
          </a:p>
        </p:txBody>
      </p:sp>
      <p:sp>
        <p:nvSpPr>
          <p:cNvPr id="6" name="Content Placeholder 5">
            <a:extLst>
              <a:ext uri="{FF2B5EF4-FFF2-40B4-BE49-F238E27FC236}">
                <a16:creationId xmlns:a16="http://schemas.microsoft.com/office/drawing/2014/main" id="{AFC9089B-091A-5F97-2F45-89004648A070}"/>
              </a:ext>
            </a:extLst>
          </p:cNvPr>
          <p:cNvSpPr>
            <a:spLocks noGrp="1"/>
          </p:cNvSpPr>
          <p:nvPr>
            <p:ph sz="half" idx="2"/>
          </p:nvPr>
        </p:nvSpPr>
        <p:spPr>
          <a:xfrm>
            <a:off x="853826" y="877202"/>
            <a:ext cx="5157787" cy="3684588"/>
          </a:xfrm>
        </p:spPr>
        <p:txBody>
          <a:bodyPr>
            <a:normAutofit/>
          </a:bodyPr>
          <a:lstStyle/>
          <a:p>
            <a:r>
              <a:rPr lang="en-US" sz="1400" dirty="0">
                <a:latin typeface="Arial" panose="020B0604020202020204" pitchFamily="34" charset="0"/>
                <a:cs typeface="Arial" panose="020B0604020202020204" pitchFamily="34" charset="0"/>
              </a:rPr>
              <a:t>“Input_Temp.txt” file which contains information like gene to analyze, primers, specifications for graphs </a:t>
            </a:r>
            <a:r>
              <a:rPr lang="en-US" sz="1400" dirty="0" err="1">
                <a:latin typeface="Arial" panose="020B0604020202020204" pitchFamily="34" charset="0"/>
                <a:cs typeface="Arial" panose="020B0604020202020204" pitchFamily="34" charset="0"/>
              </a:rPr>
              <a:t>etc</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AmpliconsRaw.fasta</a:t>
            </a:r>
            <a:r>
              <a:rPr lang="en-US" sz="1400" dirty="0">
                <a:latin typeface="Arial" panose="020B0604020202020204" pitchFamily="34" charset="0"/>
                <a:cs typeface="Arial" panose="020B0604020202020204" pitchFamily="34" charset="0"/>
              </a:rPr>
              <a:t>” file contains the pre-edited and edited gene sequences</a:t>
            </a:r>
          </a:p>
          <a:p>
            <a:r>
              <a:rPr lang="en-US" sz="1400" dirty="0">
                <a:latin typeface="Arial" panose="020B0604020202020204" pitchFamily="34" charset="0"/>
                <a:cs typeface="Arial" panose="020B0604020202020204" pitchFamily="34" charset="0"/>
              </a:rPr>
              <a:t>R1 and R2 fastq.gz files for analysis</a:t>
            </a:r>
          </a:p>
          <a:p>
            <a:pPr lvl="1"/>
            <a:r>
              <a:rPr lang="en-US" sz="1000" dirty="0">
                <a:latin typeface="Arial" panose="020B0604020202020204" pitchFamily="34" charset="0"/>
                <a:cs typeface="Arial" panose="020B0604020202020204" pitchFamily="34" charset="0"/>
              </a:rPr>
              <a:t>Test data on GitHub are plain </a:t>
            </a:r>
            <a:r>
              <a:rPr lang="en-US" sz="1000" dirty="0" err="1">
                <a:latin typeface="Arial" panose="020B0604020202020204" pitchFamily="34" charset="0"/>
                <a:cs typeface="Arial" panose="020B0604020202020204" pitchFamily="34" charset="0"/>
              </a:rPr>
              <a:t>fastq</a:t>
            </a:r>
            <a:r>
              <a:rPr lang="en-US" sz="1000" dirty="0">
                <a:latin typeface="Arial" panose="020B0604020202020204" pitchFamily="34" charset="0"/>
                <a:cs typeface="Arial" panose="020B0604020202020204" pitchFamily="34" charset="0"/>
              </a:rPr>
              <a:t> files, I have adjusted the code to run on these and not fastq.gz files</a:t>
            </a:r>
          </a:p>
          <a:p>
            <a:r>
              <a:rPr lang="en-US" sz="1400" dirty="0">
                <a:latin typeface="Arial" panose="020B0604020202020204" pitchFamily="34" charset="0"/>
                <a:cs typeface="Arial" panose="020B0604020202020204" pitchFamily="34" charset="0"/>
              </a:rPr>
              <a:t>All of these file paths should be provided to PARERS, then everything can run all at once.  Multiple samples can be run at the same time as long as they are for the same amplicon.</a:t>
            </a:r>
          </a:p>
        </p:txBody>
      </p:sp>
      <p:sp>
        <p:nvSpPr>
          <p:cNvPr id="7" name="Text Placeholder 6">
            <a:extLst>
              <a:ext uri="{FF2B5EF4-FFF2-40B4-BE49-F238E27FC236}">
                <a16:creationId xmlns:a16="http://schemas.microsoft.com/office/drawing/2014/main" id="{98BC47AD-9AC0-21D6-BD7E-A05A23B75617}"/>
              </a:ext>
            </a:extLst>
          </p:cNvPr>
          <p:cNvSpPr>
            <a:spLocks noGrp="1"/>
          </p:cNvSpPr>
          <p:nvPr>
            <p:ph type="body" sz="quarter" idx="3"/>
          </p:nvPr>
        </p:nvSpPr>
        <p:spPr>
          <a:xfrm>
            <a:off x="6172200" y="166253"/>
            <a:ext cx="5183188" cy="823912"/>
          </a:xfrm>
        </p:spPr>
        <p:txBody>
          <a:bodyPr/>
          <a:lstStyle/>
          <a:p>
            <a:r>
              <a:rPr lang="en-US" dirty="0"/>
              <a:t>Outputs</a:t>
            </a:r>
          </a:p>
        </p:txBody>
      </p:sp>
      <p:sp>
        <p:nvSpPr>
          <p:cNvPr id="9" name="Content Placeholder 8">
            <a:extLst>
              <a:ext uri="{FF2B5EF4-FFF2-40B4-BE49-F238E27FC236}">
                <a16:creationId xmlns:a16="http://schemas.microsoft.com/office/drawing/2014/main" id="{388C38C6-D727-3514-F0F7-A7B5F3A64855}"/>
              </a:ext>
            </a:extLst>
          </p:cNvPr>
          <p:cNvSpPr>
            <a:spLocks noGrp="1"/>
          </p:cNvSpPr>
          <p:nvPr>
            <p:ph sz="quarter" idx="4"/>
          </p:nvPr>
        </p:nvSpPr>
        <p:spPr>
          <a:xfrm>
            <a:off x="6172200" y="990165"/>
            <a:ext cx="5183188" cy="3684588"/>
          </a:xfrm>
        </p:spPr>
        <p:txBody>
          <a:bodyPr>
            <a:normAutofit/>
          </a:bodyPr>
          <a:lstStyle/>
          <a:p>
            <a:r>
              <a:rPr lang="en-US" sz="1400" dirty="0">
                <a:latin typeface="Arial" panose="020B0604020202020204" pitchFamily="34" charset="0"/>
                <a:cs typeface="Arial" panose="020B0604020202020204" pitchFamily="34" charset="0"/>
              </a:rPr>
              <a:t>PARERS make a folder in the specified working directory for each run. The name of this folder is specified in the “</a:t>
            </a:r>
            <a:r>
              <a:rPr lang="en-US" sz="1400" dirty="0" err="1">
                <a:latin typeface="Arial" panose="020B0604020202020204" pitchFamily="34" charset="0"/>
                <a:cs typeface="Arial" panose="020B0604020202020204" pitchFamily="34" charset="0"/>
              </a:rPr>
              <a:t>Input_Temp</a:t>
            </a:r>
            <a:r>
              <a:rPr lang="en-US" sz="1400" dirty="0">
                <a:latin typeface="Arial" panose="020B0604020202020204" pitchFamily="34" charset="0"/>
                <a:cs typeface="Arial" panose="020B0604020202020204" pitchFamily="34" charset="0"/>
              </a:rPr>
              <a:t>” text file</a:t>
            </a:r>
          </a:p>
          <a:p>
            <a:r>
              <a:rPr lang="en-US" sz="1400" dirty="0">
                <a:latin typeface="Arial" panose="020B0604020202020204" pitchFamily="34" charset="0"/>
                <a:cs typeface="Arial" panose="020B0604020202020204" pitchFamily="34" charset="0"/>
              </a:rPr>
              <a:t>In the folder there will be subfolders for each cell line analyzed and another subfolder called ‘inter cell line analysis’.</a:t>
            </a:r>
          </a:p>
          <a:p>
            <a:r>
              <a:rPr lang="en-US" sz="1400" dirty="0">
                <a:latin typeface="Arial" panose="020B0604020202020204" pitchFamily="34" charset="0"/>
                <a:cs typeface="Arial" panose="020B0604020202020204" pitchFamily="34" charset="0"/>
              </a:rPr>
              <a:t>PARERS also makes a temporary folder for storing intermediate files and this is automatically deleted before the process finishes.</a:t>
            </a:r>
          </a:p>
          <a:p>
            <a:r>
              <a:rPr lang="en-US" sz="1400" dirty="0">
                <a:latin typeface="Arial" panose="020B0604020202020204" pitchFamily="34" charset="0"/>
                <a:cs typeface="Arial" panose="020B0604020202020204" pitchFamily="34" charset="0"/>
              </a:rPr>
              <a:t>Examples of some MURF2 output folders are shown:  </a:t>
            </a:r>
          </a:p>
        </p:txBody>
      </p:sp>
      <p:pic>
        <p:nvPicPr>
          <p:cNvPr id="13" name="Picture 12">
            <a:extLst>
              <a:ext uri="{FF2B5EF4-FFF2-40B4-BE49-F238E27FC236}">
                <a16:creationId xmlns:a16="http://schemas.microsoft.com/office/drawing/2014/main" id="{04F2E1EA-D963-0579-D855-A8AFB71C7E23}"/>
              </a:ext>
            </a:extLst>
          </p:cNvPr>
          <p:cNvPicPr>
            <a:picLocks noChangeAspect="1"/>
          </p:cNvPicPr>
          <p:nvPr/>
        </p:nvPicPr>
        <p:blipFill rotWithShape="1">
          <a:blip r:embed="rId2"/>
          <a:srcRect t="5609"/>
          <a:stretch/>
        </p:blipFill>
        <p:spPr>
          <a:xfrm>
            <a:off x="414792" y="3587671"/>
            <a:ext cx="5880238" cy="3193636"/>
          </a:xfrm>
          <a:prstGeom prst="rect">
            <a:avLst/>
          </a:prstGeom>
        </p:spPr>
      </p:pic>
      <p:sp>
        <p:nvSpPr>
          <p:cNvPr id="14" name="TextBox 13">
            <a:extLst>
              <a:ext uri="{FF2B5EF4-FFF2-40B4-BE49-F238E27FC236}">
                <a16:creationId xmlns:a16="http://schemas.microsoft.com/office/drawing/2014/main" id="{05EE9813-8396-EA01-2A35-63088F4F035F}"/>
              </a:ext>
            </a:extLst>
          </p:cNvPr>
          <p:cNvSpPr txBox="1"/>
          <p:nvPr/>
        </p:nvSpPr>
        <p:spPr>
          <a:xfrm>
            <a:off x="518615" y="3152503"/>
            <a:ext cx="5478960" cy="37190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Example contents of </a:t>
            </a:r>
            <a:r>
              <a:rPr lang="en-US" dirty="0" err="1">
                <a:latin typeface="Arial" panose="020B0604020202020204" pitchFamily="34" charset="0"/>
                <a:cs typeface="Arial" panose="020B0604020202020204" pitchFamily="34" charset="0"/>
              </a:rPr>
              <a:t>eWT</a:t>
            </a:r>
            <a:r>
              <a:rPr lang="en-US" dirty="0">
                <a:latin typeface="Arial" panose="020B0604020202020204" pitchFamily="34" charset="0"/>
                <a:cs typeface="Arial" panose="020B0604020202020204" pitchFamily="34" charset="0"/>
              </a:rPr>
              <a:t> output folder:</a:t>
            </a:r>
          </a:p>
        </p:txBody>
      </p:sp>
      <p:pic>
        <p:nvPicPr>
          <p:cNvPr id="17" name="Picture 16">
            <a:extLst>
              <a:ext uri="{FF2B5EF4-FFF2-40B4-BE49-F238E27FC236}">
                <a16:creationId xmlns:a16="http://schemas.microsoft.com/office/drawing/2014/main" id="{0693080B-0119-432F-D778-0760F4241535}"/>
              </a:ext>
            </a:extLst>
          </p:cNvPr>
          <p:cNvPicPr>
            <a:picLocks noChangeAspect="1"/>
          </p:cNvPicPr>
          <p:nvPr/>
        </p:nvPicPr>
        <p:blipFill>
          <a:blip r:embed="rId3"/>
          <a:stretch>
            <a:fillRect/>
          </a:stretch>
        </p:blipFill>
        <p:spPr>
          <a:xfrm>
            <a:off x="6417859" y="4226297"/>
            <a:ext cx="5481072" cy="2500927"/>
          </a:xfrm>
          <a:prstGeom prst="rect">
            <a:avLst/>
          </a:prstGeom>
        </p:spPr>
      </p:pic>
      <p:sp>
        <p:nvSpPr>
          <p:cNvPr id="19" name="TextBox 18">
            <a:extLst>
              <a:ext uri="{FF2B5EF4-FFF2-40B4-BE49-F238E27FC236}">
                <a16:creationId xmlns:a16="http://schemas.microsoft.com/office/drawing/2014/main" id="{5B0DD715-452F-DAF7-45BC-4BAB6919518A}"/>
              </a:ext>
            </a:extLst>
          </p:cNvPr>
          <p:cNvSpPr txBox="1"/>
          <p:nvPr/>
        </p:nvSpPr>
        <p:spPr>
          <a:xfrm>
            <a:off x="6620915" y="4026701"/>
            <a:ext cx="54789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Example contents of MURF2 ‘inter cell line analysis’ output folder:</a:t>
            </a:r>
          </a:p>
        </p:txBody>
      </p:sp>
    </p:spTree>
    <p:extLst>
      <p:ext uri="{BB962C8B-B14F-4D97-AF65-F5344CB8AC3E}">
        <p14:creationId xmlns:p14="http://schemas.microsoft.com/office/powerpoint/2010/main" val="126276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C4FAD43-6028-F917-94D8-14030FC99766}"/>
              </a:ext>
            </a:extLst>
          </p:cNvPr>
          <p:cNvSpPr/>
          <p:nvPr/>
        </p:nvSpPr>
        <p:spPr>
          <a:xfrm>
            <a:off x="890336" y="-14674"/>
            <a:ext cx="10539830" cy="1077218"/>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Deep Seq analysis: example filtering steps to identify </a:t>
            </a:r>
            <a:r>
              <a:rPr lang="en-US" sz="3200" b="1" i="1" dirty="0">
                <a:latin typeface="Arial" panose="020B0604020202020204" pitchFamily="34" charset="0"/>
                <a:cs typeface="Arial" panose="020B0604020202020204" pitchFamily="34" charset="0"/>
              </a:rPr>
              <a:t>bona fide </a:t>
            </a:r>
            <a:r>
              <a:rPr lang="en-US" sz="3200" b="1" dirty="0">
                <a:latin typeface="Arial" panose="020B0604020202020204" pitchFamily="34" charset="0"/>
                <a:cs typeface="Arial" panose="020B0604020202020204" pitchFamily="34" charset="0"/>
              </a:rPr>
              <a:t>RNA editing sequences</a:t>
            </a:r>
          </a:p>
        </p:txBody>
      </p:sp>
      <p:pic>
        <p:nvPicPr>
          <p:cNvPr id="26" name="Picture 25">
            <a:extLst>
              <a:ext uri="{FF2B5EF4-FFF2-40B4-BE49-F238E27FC236}">
                <a16:creationId xmlns:a16="http://schemas.microsoft.com/office/drawing/2014/main" id="{DED5084E-6C2F-F538-2C4B-8D8F1427022C}"/>
              </a:ext>
            </a:extLst>
          </p:cNvPr>
          <p:cNvPicPr>
            <a:picLocks noChangeAspect="1"/>
          </p:cNvPicPr>
          <p:nvPr/>
        </p:nvPicPr>
        <p:blipFill>
          <a:blip r:embed="rId3"/>
          <a:stretch>
            <a:fillRect/>
          </a:stretch>
        </p:blipFill>
        <p:spPr>
          <a:xfrm>
            <a:off x="2090178" y="1290795"/>
            <a:ext cx="8011643" cy="3943900"/>
          </a:xfrm>
          <a:prstGeom prst="rect">
            <a:avLst/>
          </a:prstGeom>
        </p:spPr>
      </p:pic>
      <p:sp>
        <p:nvSpPr>
          <p:cNvPr id="27" name="TextBox 26">
            <a:extLst>
              <a:ext uri="{FF2B5EF4-FFF2-40B4-BE49-F238E27FC236}">
                <a16:creationId xmlns:a16="http://schemas.microsoft.com/office/drawing/2014/main" id="{A5FECF21-B5E2-FD0D-522F-494D38E05457}"/>
              </a:ext>
            </a:extLst>
          </p:cNvPr>
          <p:cNvSpPr txBox="1"/>
          <p:nvPr/>
        </p:nvSpPr>
        <p:spPr>
          <a:xfrm>
            <a:off x="9036165" y="6457957"/>
            <a:ext cx="382385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Davidge et al, unpublished</a:t>
            </a:r>
          </a:p>
        </p:txBody>
      </p:sp>
      <p:sp>
        <p:nvSpPr>
          <p:cNvPr id="28" name="TextBox 27">
            <a:extLst>
              <a:ext uri="{FF2B5EF4-FFF2-40B4-BE49-F238E27FC236}">
                <a16:creationId xmlns:a16="http://schemas.microsoft.com/office/drawing/2014/main" id="{92C236A5-9C78-46FA-85F5-9926D805AB81}"/>
              </a:ext>
            </a:extLst>
          </p:cNvPr>
          <p:cNvSpPr txBox="1"/>
          <p:nvPr/>
        </p:nvSpPr>
        <p:spPr>
          <a:xfrm>
            <a:off x="406400" y="5676900"/>
            <a:ext cx="11379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example shows the number of reads remaining following each of the PARERS filtering steps.</a:t>
            </a:r>
          </a:p>
        </p:txBody>
      </p:sp>
    </p:spTree>
    <p:extLst>
      <p:ext uri="{BB962C8B-B14F-4D97-AF65-F5344CB8AC3E}">
        <p14:creationId xmlns:p14="http://schemas.microsoft.com/office/powerpoint/2010/main" val="855476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E2BCB-98D8-62B9-7204-30E8F8FF56FE}"/>
              </a:ext>
            </a:extLst>
          </p:cNvPr>
          <p:cNvSpPr>
            <a:spLocks noGrp="1"/>
          </p:cNvSpPr>
          <p:nvPr>
            <p:ph type="title"/>
          </p:nvPr>
        </p:nvSpPr>
        <p:spPr>
          <a:xfrm>
            <a:off x="838200" y="134905"/>
            <a:ext cx="10515600" cy="1325563"/>
          </a:xfrm>
        </p:spPr>
        <p:txBody>
          <a:bodyPr>
            <a:normAutofit/>
          </a:bodyPr>
          <a:lstStyle/>
          <a:p>
            <a:pPr algn="ctr"/>
            <a:r>
              <a:rPr lang="en-US" sz="3600" b="1" dirty="0">
                <a:latin typeface="Arial" panose="020B0604020202020204" pitchFamily="34" charset="0"/>
                <a:cs typeface="Arial" panose="020B0604020202020204" pitchFamily="34" charset="0"/>
              </a:rPr>
              <a:t>Sequences for Primer Selection filter</a:t>
            </a:r>
          </a:p>
        </p:txBody>
      </p:sp>
      <p:sp>
        <p:nvSpPr>
          <p:cNvPr id="4" name="TextBox 3">
            <a:extLst>
              <a:ext uri="{FF2B5EF4-FFF2-40B4-BE49-F238E27FC236}">
                <a16:creationId xmlns:a16="http://schemas.microsoft.com/office/drawing/2014/main" id="{0FBE599E-D23D-C2F5-F492-6FCBE64A6F4F}"/>
              </a:ext>
            </a:extLst>
          </p:cNvPr>
          <p:cNvSpPr txBox="1"/>
          <p:nvPr/>
        </p:nvSpPr>
        <p:spPr>
          <a:xfrm>
            <a:off x="1317416" y="2390998"/>
            <a:ext cx="8198177"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&gt;M01375:305:000000000-DHV7H:1:1101:10000:10885_1:N:0:2</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ATAGAAAGGTATATAATCTATAA</a:t>
            </a:r>
            <a:r>
              <a:rPr lang="en-US" sz="1200" dirty="0">
                <a:latin typeface="Arial" panose="020B0604020202020204" pitchFamily="34" charset="0"/>
                <a:cs typeface="Arial" panose="020B0604020202020204" pitchFamily="34" charset="0"/>
              </a:rPr>
              <a:t>TGAAAGGGGATTTTAAGATTGGCTTTGATTGA</a:t>
            </a:r>
            <a:r>
              <a:rPr lang="en-US" sz="1200" b="1" dirty="0">
                <a:latin typeface="Arial" panose="020B0604020202020204" pitchFamily="34" charset="0"/>
                <a:cs typeface="Arial" panose="020B0604020202020204" pitchFamily="34" charset="0"/>
              </a:rPr>
              <a:t>GTCGTGTTTTTGATTTGTTATG</a:t>
            </a:r>
          </a:p>
        </p:txBody>
      </p:sp>
      <p:sp>
        <p:nvSpPr>
          <p:cNvPr id="5" name="TextBox 4">
            <a:extLst>
              <a:ext uri="{FF2B5EF4-FFF2-40B4-BE49-F238E27FC236}">
                <a16:creationId xmlns:a16="http://schemas.microsoft.com/office/drawing/2014/main" id="{CB24E44C-D0F3-3434-B52C-9E6E0226B83E}"/>
              </a:ext>
            </a:extLst>
          </p:cNvPr>
          <p:cNvSpPr txBox="1"/>
          <p:nvPr/>
        </p:nvSpPr>
        <p:spPr>
          <a:xfrm>
            <a:off x="700725" y="4497156"/>
            <a:ext cx="10918117"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&gt;M01375:305:000000000-DHV7H:1:1101:10000:22416_1:N:0:2</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ATAGAAAGGTATATAATCTATAA</a:t>
            </a:r>
            <a:r>
              <a:rPr lang="en-US" sz="1200" dirty="0">
                <a:latin typeface="Arial" panose="020B0604020202020204" pitchFamily="34" charset="0"/>
                <a:cs typeface="Arial" panose="020B0604020202020204" pitchFamily="34" charset="0"/>
              </a:rPr>
              <a:t>TGATTTTAATGTTTGGTTGTTTTTATATTTATTGTTTATTTTTTTTTGTGCTTTGATTGTA</a:t>
            </a:r>
            <a:r>
              <a:rPr lang="en-US" sz="1200" b="1" dirty="0">
                <a:latin typeface="Arial" panose="020B0604020202020204" pitchFamily="34" charset="0"/>
                <a:cs typeface="Arial" panose="020B0604020202020204" pitchFamily="34" charset="0"/>
              </a:rPr>
              <a:t>GTCGTGTTTTTGATTTGTTATG</a:t>
            </a:r>
          </a:p>
        </p:txBody>
      </p:sp>
      <p:sp>
        <p:nvSpPr>
          <p:cNvPr id="6" name="Left Brace 5">
            <a:extLst>
              <a:ext uri="{FF2B5EF4-FFF2-40B4-BE49-F238E27FC236}">
                <a16:creationId xmlns:a16="http://schemas.microsoft.com/office/drawing/2014/main" id="{958FFB6E-B34D-EE92-6643-6A46F230BDBC}"/>
              </a:ext>
            </a:extLst>
          </p:cNvPr>
          <p:cNvSpPr/>
          <p:nvPr/>
        </p:nvSpPr>
        <p:spPr>
          <a:xfrm rot="16200000">
            <a:off x="2428824" y="2213954"/>
            <a:ext cx="273166" cy="230458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18C8BFDB-6571-E902-7624-F921DCEB9C9D}"/>
              </a:ext>
            </a:extLst>
          </p:cNvPr>
          <p:cNvSpPr/>
          <p:nvPr/>
        </p:nvSpPr>
        <p:spPr>
          <a:xfrm rot="16200000">
            <a:off x="8008825" y="2262604"/>
            <a:ext cx="254042" cy="216828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9CBCCA05-35DF-E5C4-316C-2C1001B3A3C0}"/>
              </a:ext>
            </a:extLst>
          </p:cNvPr>
          <p:cNvSpPr/>
          <p:nvPr/>
        </p:nvSpPr>
        <p:spPr>
          <a:xfrm rot="16200000">
            <a:off x="10008356" y="4409649"/>
            <a:ext cx="254042" cy="216828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9E9C62E-C3A7-B8E7-1C7D-5E73E70089F4}"/>
              </a:ext>
            </a:extLst>
          </p:cNvPr>
          <p:cNvSpPr txBox="1"/>
          <p:nvPr/>
        </p:nvSpPr>
        <p:spPr>
          <a:xfrm>
            <a:off x="996437" y="1542744"/>
            <a:ext cx="957879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MURF2 L270R merged read examples</a:t>
            </a:r>
          </a:p>
        </p:txBody>
      </p:sp>
      <p:sp>
        <p:nvSpPr>
          <p:cNvPr id="11" name="Left Brace 10">
            <a:extLst>
              <a:ext uri="{FF2B5EF4-FFF2-40B4-BE49-F238E27FC236}">
                <a16:creationId xmlns:a16="http://schemas.microsoft.com/office/drawing/2014/main" id="{F0614F43-E42C-4A04-C7F0-BB6FE823FDEA}"/>
              </a:ext>
            </a:extLst>
          </p:cNvPr>
          <p:cNvSpPr/>
          <p:nvPr/>
        </p:nvSpPr>
        <p:spPr>
          <a:xfrm rot="16200000">
            <a:off x="1821696" y="4341497"/>
            <a:ext cx="254043" cy="230459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0E34FC0-B456-01C6-3309-941FD3BF5F93}"/>
              </a:ext>
            </a:extLst>
          </p:cNvPr>
          <p:cNvSpPr txBox="1"/>
          <p:nvPr/>
        </p:nvSpPr>
        <p:spPr>
          <a:xfrm>
            <a:off x="1843864" y="3499461"/>
            <a:ext cx="144308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5’ Primer filter</a:t>
            </a:r>
          </a:p>
        </p:txBody>
      </p:sp>
      <p:sp>
        <p:nvSpPr>
          <p:cNvPr id="13" name="TextBox 12">
            <a:extLst>
              <a:ext uri="{FF2B5EF4-FFF2-40B4-BE49-F238E27FC236}">
                <a16:creationId xmlns:a16="http://schemas.microsoft.com/office/drawing/2014/main" id="{E695DA6F-EFBC-6CED-206E-0841DBF4C445}"/>
              </a:ext>
            </a:extLst>
          </p:cNvPr>
          <p:cNvSpPr txBox="1"/>
          <p:nvPr/>
        </p:nvSpPr>
        <p:spPr>
          <a:xfrm>
            <a:off x="1227174" y="5643718"/>
            <a:ext cx="144308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5’ Primer filter</a:t>
            </a:r>
          </a:p>
        </p:txBody>
      </p:sp>
      <p:sp>
        <p:nvSpPr>
          <p:cNvPr id="14" name="TextBox 13">
            <a:extLst>
              <a:ext uri="{FF2B5EF4-FFF2-40B4-BE49-F238E27FC236}">
                <a16:creationId xmlns:a16="http://schemas.microsoft.com/office/drawing/2014/main" id="{16540D3B-8172-76E8-A205-688C2B360179}"/>
              </a:ext>
            </a:extLst>
          </p:cNvPr>
          <p:cNvSpPr txBox="1"/>
          <p:nvPr/>
        </p:nvSpPr>
        <p:spPr>
          <a:xfrm>
            <a:off x="7414303" y="3495420"/>
            <a:ext cx="144308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3’ Primer filter</a:t>
            </a:r>
          </a:p>
        </p:txBody>
      </p:sp>
      <p:sp>
        <p:nvSpPr>
          <p:cNvPr id="15" name="TextBox 14">
            <a:extLst>
              <a:ext uri="{FF2B5EF4-FFF2-40B4-BE49-F238E27FC236}">
                <a16:creationId xmlns:a16="http://schemas.microsoft.com/office/drawing/2014/main" id="{78623408-E34D-4207-7DBF-214125E6D8A8}"/>
              </a:ext>
            </a:extLst>
          </p:cNvPr>
          <p:cNvSpPr txBox="1"/>
          <p:nvPr/>
        </p:nvSpPr>
        <p:spPr>
          <a:xfrm>
            <a:off x="9413834" y="5643718"/>
            <a:ext cx="144308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3’ Primer filter</a:t>
            </a:r>
          </a:p>
        </p:txBody>
      </p:sp>
      <p:grpSp>
        <p:nvGrpSpPr>
          <p:cNvPr id="28" name="Group 27">
            <a:extLst>
              <a:ext uri="{FF2B5EF4-FFF2-40B4-BE49-F238E27FC236}">
                <a16:creationId xmlns:a16="http://schemas.microsoft.com/office/drawing/2014/main" id="{61EE0A68-2F53-398A-1239-4EBA7BF26D23}"/>
              </a:ext>
            </a:extLst>
          </p:cNvPr>
          <p:cNvGrpSpPr/>
          <p:nvPr/>
        </p:nvGrpSpPr>
        <p:grpSpPr>
          <a:xfrm>
            <a:off x="1413111" y="2663465"/>
            <a:ext cx="2510305" cy="105835"/>
            <a:chOff x="796421" y="4146698"/>
            <a:chExt cx="2304591" cy="74428"/>
          </a:xfrm>
        </p:grpSpPr>
        <p:cxnSp>
          <p:nvCxnSpPr>
            <p:cNvPr id="25" name="Straight Connector 24">
              <a:extLst>
                <a:ext uri="{FF2B5EF4-FFF2-40B4-BE49-F238E27FC236}">
                  <a16:creationId xmlns:a16="http://schemas.microsoft.com/office/drawing/2014/main" id="{560C4B80-21B9-7F53-D2A8-A2578FE139CA}"/>
                </a:ext>
              </a:extLst>
            </p:cNvPr>
            <p:cNvCxnSpPr/>
            <p:nvPr/>
          </p:nvCxnSpPr>
          <p:spPr>
            <a:xfrm>
              <a:off x="796421" y="4221126"/>
              <a:ext cx="2304591"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B90F6D7-8FDF-A2DF-53C1-BC043FD27B1E}"/>
                </a:ext>
              </a:extLst>
            </p:cNvPr>
            <p:cNvCxnSpPr/>
            <p:nvPr/>
          </p:nvCxnSpPr>
          <p:spPr>
            <a:xfrm flipH="1" flipV="1">
              <a:off x="2966484" y="4146698"/>
              <a:ext cx="134528" cy="74428"/>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7F6AA94A-F18F-2063-B7C2-6864BA1B23C0}"/>
              </a:ext>
            </a:extLst>
          </p:cNvPr>
          <p:cNvGrpSpPr/>
          <p:nvPr/>
        </p:nvGrpSpPr>
        <p:grpSpPr>
          <a:xfrm rot="10800000">
            <a:off x="7051699" y="3039077"/>
            <a:ext cx="2168292" cy="105835"/>
            <a:chOff x="796421" y="4146698"/>
            <a:chExt cx="2304591" cy="74428"/>
          </a:xfrm>
        </p:grpSpPr>
        <p:cxnSp>
          <p:nvCxnSpPr>
            <p:cNvPr id="30" name="Straight Connector 29">
              <a:extLst>
                <a:ext uri="{FF2B5EF4-FFF2-40B4-BE49-F238E27FC236}">
                  <a16:creationId xmlns:a16="http://schemas.microsoft.com/office/drawing/2014/main" id="{B09BD4B3-2586-F520-8E55-7C50833AD660}"/>
                </a:ext>
              </a:extLst>
            </p:cNvPr>
            <p:cNvCxnSpPr/>
            <p:nvPr/>
          </p:nvCxnSpPr>
          <p:spPr>
            <a:xfrm>
              <a:off x="796421" y="4221126"/>
              <a:ext cx="2304591"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B9307E68-AC4C-A872-D0D4-23A16B6D66B8}"/>
                </a:ext>
              </a:extLst>
            </p:cNvPr>
            <p:cNvCxnSpPr/>
            <p:nvPr/>
          </p:nvCxnSpPr>
          <p:spPr>
            <a:xfrm flipH="1" flipV="1">
              <a:off x="2966484" y="4146698"/>
              <a:ext cx="134528" cy="74428"/>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2D114D0D-FC4E-EFDD-46B9-BA080F5608A9}"/>
              </a:ext>
            </a:extLst>
          </p:cNvPr>
          <p:cNvGrpSpPr/>
          <p:nvPr/>
        </p:nvGrpSpPr>
        <p:grpSpPr>
          <a:xfrm>
            <a:off x="796420" y="4751741"/>
            <a:ext cx="2510305" cy="105835"/>
            <a:chOff x="796421" y="4146698"/>
            <a:chExt cx="2304591" cy="74428"/>
          </a:xfrm>
        </p:grpSpPr>
        <p:cxnSp>
          <p:nvCxnSpPr>
            <p:cNvPr id="33" name="Straight Connector 32">
              <a:extLst>
                <a:ext uri="{FF2B5EF4-FFF2-40B4-BE49-F238E27FC236}">
                  <a16:creationId xmlns:a16="http://schemas.microsoft.com/office/drawing/2014/main" id="{3C082205-3564-726E-C930-C5EC0B58E9CB}"/>
                </a:ext>
              </a:extLst>
            </p:cNvPr>
            <p:cNvCxnSpPr/>
            <p:nvPr/>
          </p:nvCxnSpPr>
          <p:spPr>
            <a:xfrm>
              <a:off x="796421" y="4221126"/>
              <a:ext cx="2304591"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F1778B0-74F2-8614-4FF6-51F98D9B97FA}"/>
                </a:ext>
              </a:extLst>
            </p:cNvPr>
            <p:cNvCxnSpPr/>
            <p:nvPr/>
          </p:nvCxnSpPr>
          <p:spPr>
            <a:xfrm flipH="1" flipV="1">
              <a:off x="2966484" y="4146698"/>
              <a:ext cx="134528" cy="74428"/>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DEA98C68-28B8-003C-B302-C7A814BE6A50}"/>
              </a:ext>
            </a:extLst>
          </p:cNvPr>
          <p:cNvGrpSpPr/>
          <p:nvPr/>
        </p:nvGrpSpPr>
        <p:grpSpPr>
          <a:xfrm rot="10800000">
            <a:off x="9051232" y="5151198"/>
            <a:ext cx="2168292" cy="105835"/>
            <a:chOff x="796421" y="4146698"/>
            <a:chExt cx="2304591" cy="74428"/>
          </a:xfrm>
        </p:grpSpPr>
        <p:cxnSp>
          <p:nvCxnSpPr>
            <p:cNvPr id="36" name="Straight Connector 35">
              <a:extLst>
                <a:ext uri="{FF2B5EF4-FFF2-40B4-BE49-F238E27FC236}">
                  <a16:creationId xmlns:a16="http://schemas.microsoft.com/office/drawing/2014/main" id="{5155EEF3-F950-A547-314E-D74AB7D5CDEA}"/>
                </a:ext>
              </a:extLst>
            </p:cNvPr>
            <p:cNvCxnSpPr/>
            <p:nvPr/>
          </p:nvCxnSpPr>
          <p:spPr>
            <a:xfrm>
              <a:off x="796421" y="4221126"/>
              <a:ext cx="2304591"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3304223-58B1-0083-7CB2-A336C957805B}"/>
                </a:ext>
              </a:extLst>
            </p:cNvPr>
            <p:cNvCxnSpPr/>
            <p:nvPr/>
          </p:nvCxnSpPr>
          <p:spPr>
            <a:xfrm flipH="1" flipV="1">
              <a:off x="2966484" y="4146698"/>
              <a:ext cx="134528" cy="74428"/>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38" name="TextBox 37">
            <a:extLst>
              <a:ext uri="{FF2B5EF4-FFF2-40B4-BE49-F238E27FC236}">
                <a16:creationId xmlns:a16="http://schemas.microsoft.com/office/drawing/2014/main" id="{A983A890-E916-4184-1E9B-14E6B428F842}"/>
              </a:ext>
            </a:extLst>
          </p:cNvPr>
          <p:cNvSpPr txBox="1"/>
          <p:nvPr/>
        </p:nvSpPr>
        <p:spPr>
          <a:xfrm>
            <a:off x="9229977" y="2881361"/>
            <a:ext cx="11057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 Primer</a:t>
            </a:r>
          </a:p>
        </p:txBody>
      </p:sp>
      <p:sp>
        <p:nvSpPr>
          <p:cNvPr id="39" name="TextBox 38">
            <a:extLst>
              <a:ext uri="{FF2B5EF4-FFF2-40B4-BE49-F238E27FC236}">
                <a16:creationId xmlns:a16="http://schemas.microsoft.com/office/drawing/2014/main" id="{EABD6831-A0AA-9A62-D1A4-051FC550CF92}"/>
              </a:ext>
            </a:extLst>
          </p:cNvPr>
          <p:cNvSpPr txBox="1"/>
          <p:nvPr/>
        </p:nvSpPr>
        <p:spPr>
          <a:xfrm>
            <a:off x="516027" y="2599187"/>
            <a:ext cx="11057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Primer</a:t>
            </a:r>
          </a:p>
        </p:txBody>
      </p:sp>
      <p:sp>
        <p:nvSpPr>
          <p:cNvPr id="3" name="TextBox 2">
            <a:extLst>
              <a:ext uri="{FF2B5EF4-FFF2-40B4-BE49-F238E27FC236}">
                <a16:creationId xmlns:a16="http://schemas.microsoft.com/office/drawing/2014/main" id="{B3873F85-3F3F-408F-5D5E-DCD5E03CD0D0}"/>
              </a:ext>
            </a:extLst>
          </p:cNvPr>
          <p:cNvSpPr txBox="1"/>
          <p:nvPr/>
        </p:nvSpPr>
        <p:spPr>
          <a:xfrm>
            <a:off x="11213781" y="4989598"/>
            <a:ext cx="11057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 Primer</a:t>
            </a:r>
          </a:p>
        </p:txBody>
      </p:sp>
      <p:sp>
        <p:nvSpPr>
          <p:cNvPr id="7" name="TextBox 6">
            <a:extLst>
              <a:ext uri="{FF2B5EF4-FFF2-40B4-BE49-F238E27FC236}">
                <a16:creationId xmlns:a16="http://schemas.microsoft.com/office/drawing/2014/main" id="{C2688919-021E-F3FD-35C1-4FE892121397}"/>
              </a:ext>
            </a:extLst>
          </p:cNvPr>
          <p:cNvSpPr txBox="1"/>
          <p:nvPr/>
        </p:nvSpPr>
        <p:spPr>
          <a:xfrm>
            <a:off x="0" y="4686650"/>
            <a:ext cx="11057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Primer</a:t>
            </a:r>
          </a:p>
        </p:txBody>
      </p:sp>
    </p:spTree>
    <p:extLst>
      <p:ext uri="{BB962C8B-B14F-4D97-AF65-F5344CB8AC3E}">
        <p14:creationId xmlns:p14="http://schemas.microsoft.com/office/powerpoint/2010/main" val="1515263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8E86DB-0200-9A68-5A80-615D35A77054}"/>
              </a:ext>
            </a:extLst>
          </p:cNvPr>
          <p:cNvSpPr>
            <a:spLocks noGrp="1"/>
          </p:cNvSpPr>
          <p:nvPr>
            <p:ph type="title"/>
          </p:nvPr>
        </p:nvSpPr>
        <p:spPr>
          <a:xfrm>
            <a:off x="838199" y="94960"/>
            <a:ext cx="10515600" cy="885292"/>
          </a:xfrm>
        </p:spPr>
        <p:txBody>
          <a:bodyPr>
            <a:normAutofit/>
          </a:bodyPr>
          <a:lstStyle/>
          <a:p>
            <a:pPr algn="ctr"/>
            <a:r>
              <a:rPr lang="en-US" sz="3600" b="1" dirty="0">
                <a:latin typeface="Arial" panose="020B0604020202020204" pitchFamily="34" charset="0"/>
                <a:cs typeface="Arial" panose="020B0604020202020204" pitchFamily="34" charset="0"/>
              </a:rPr>
              <a:t>Identical Read Frequencies, and Alignments</a:t>
            </a:r>
          </a:p>
        </p:txBody>
      </p:sp>
      <p:sp>
        <p:nvSpPr>
          <p:cNvPr id="5" name="TextBox 4">
            <a:extLst>
              <a:ext uri="{FF2B5EF4-FFF2-40B4-BE49-F238E27FC236}">
                <a16:creationId xmlns:a16="http://schemas.microsoft.com/office/drawing/2014/main" id="{58CCB58F-CDE5-8F2B-2A85-E3B78DB126B9}"/>
              </a:ext>
            </a:extLst>
          </p:cNvPr>
          <p:cNvSpPr txBox="1"/>
          <p:nvPr/>
        </p:nvSpPr>
        <p:spPr>
          <a:xfrm>
            <a:off x="1295404" y="1800761"/>
            <a:ext cx="10109345" cy="1384995"/>
          </a:xfrm>
          <a:prstGeom prst="rect">
            <a:avLst/>
          </a:prstGeom>
          <a:noFill/>
        </p:spPr>
        <p:txBody>
          <a:bodyPr wrap="square" rtlCol="0">
            <a:spAutoFit/>
          </a:bodyPr>
          <a:lstStyle/>
          <a:p>
            <a:r>
              <a:rPr lang="en-US" sz="1200" u="sng" dirty="0">
                <a:latin typeface="Arial" panose="020B0604020202020204" pitchFamily="34" charset="0"/>
                <a:cs typeface="Arial" panose="020B0604020202020204" pitchFamily="34" charset="0"/>
              </a:rPr>
              <a:t>Read</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ATAGAAAGGTATATAATCTATAATGAAAGGGGATTTTAAGATTGGCTTTGATTGAGTCGTGTTTTTGATTTGTTATG</a:t>
            </a:r>
          </a:p>
          <a:p>
            <a:r>
              <a:rPr lang="en-US" sz="1200" dirty="0">
                <a:latin typeface="Arial" panose="020B0604020202020204" pitchFamily="34" charset="0"/>
                <a:cs typeface="Arial" panose="020B0604020202020204" pitchFamily="34" charset="0"/>
              </a:rPr>
              <a:t>ATAGAAAGGTATATAATCTATAATGATTTTAATGTTTGGTTGTTTTAATTTAGTTTTATTTTTGTGCTTTGATTGTAGTCGTGTTTTTGATTTGTTATG</a:t>
            </a:r>
          </a:p>
          <a:p>
            <a:r>
              <a:rPr lang="en-US" sz="1200" dirty="0">
                <a:latin typeface="Arial" panose="020B0604020202020204" pitchFamily="34" charset="0"/>
                <a:cs typeface="Arial" panose="020B0604020202020204" pitchFamily="34" charset="0"/>
              </a:rPr>
              <a:t>ATAGAAAGGTATATAATCTATAATGAAAGGGGATTTTAAGATTTTTTTTTGTGCTTTGATTGTAGTCGTGTTTTTGATTTGTTATG</a:t>
            </a:r>
          </a:p>
          <a:p>
            <a:r>
              <a:rPr lang="en-US" sz="1200" dirty="0">
                <a:latin typeface="Arial" panose="020B0604020202020204" pitchFamily="34" charset="0"/>
                <a:cs typeface="Arial" panose="020B0604020202020204" pitchFamily="34" charset="0"/>
              </a:rPr>
              <a:t>ATAGAAAGGTATATAATCTATAATGAATTTTAGTGTTTGGTTATTTTAATTTGATTTTTTTTTGTGCTTTGATTGTAGTCGTGTTTTTGATTTGTTATG</a:t>
            </a:r>
          </a:p>
          <a:p>
            <a:r>
              <a:rPr lang="en-US" sz="1200" dirty="0">
                <a:latin typeface="Arial" panose="020B0604020202020204" pitchFamily="34" charset="0"/>
                <a:cs typeface="Arial" panose="020B0604020202020204" pitchFamily="34" charset="0"/>
              </a:rPr>
              <a:t>ATAGAAAGGTATATAATCTATAATGAAAGGGGATTTTAATTGTTTATTTTTTTTTGTGCTTTGATTGTAGTCGTGTTTTTGATTTGTTATG</a:t>
            </a:r>
          </a:p>
          <a:p>
            <a:r>
              <a:rPr lang="en-US" sz="1200" dirty="0">
                <a:latin typeface="Arial" panose="020B0604020202020204" pitchFamily="34" charset="0"/>
                <a:cs typeface="Arial" panose="020B0604020202020204" pitchFamily="34" charset="0"/>
              </a:rPr>
              <a:t>ATAGAAAGGTATATAATCTATAATGAAAGGGGATTTTAAGATTGGCTTTGATTGTAGTCGTGTTTTTGATTTGTTATG</a:t>
            </a:r>
          </a:p>
        </p:txBody>
      </p:sp>
      <p:sp>
        <p:nvSpPr>
          <p:cNvPr id="6" name="TextBox 5">
            <a:extLst>
              <a:ext uri="{FF2B5EF4-FFF2-40B4-BE49-F238E27FC236}">
                <a16:creationId xmlns:a16="http://schemas.microsoft.com/office/drawing/2014/main" id="{E0645BE1-6F53-996D-8FC4-3CAC72BD4773}"/>
              </a:ext>
            </a:extLst>
          </p:cNvPr>
          <p:cNvSpPr txBox="1"/>
          <p:nvPr/>
        </p:nvSpPr>
        <p:spPr>
          <a:xfrm>
            <a:off x="497517" y="1283590"/>
            <a:ext cx="1090723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Pre-Edited: ATAGAAAGGTATATAATCTATAATGAAAGGGGATTTTAAGATTGGCTTTGATTGAGTCGTGTTTTTGATTTGTTATG</a:t>
            </a:r>
          </a:p>
          <a:p>
            <a:r>
              <a:rPr lang="en-US" sz="1200" dirty="0">
                <a:latin typeface="Arial" panose="020B0604020202020204" pitchFamily="34" charset="0"/>
                <a:cs typeface="Arial" panose="020B0604020202020204" pitchFamily="34" charset="0"/>
              </a:rPr>
              <a:t>Full-Edited: ATAGAAAGGTATATAATCTATAATGATTTTAATGTTTGGTTGTTTTAATTTAGTTTTATTTTTGTGCTTTGATTGTAGTCGTGTTTTTGATTTGTTATG</a:t>
            </a:r>
          </a:p>
        </p:txBody>
      </p:sp>
      <p:sp>
        <p:nvSpPr>
          <p:cNvPr id="7" name="TextBox 6">
            <a:extLst>
              <a:ext uri="{FF2B5EF4-FFF2-40B4-BE49-F238E27FC236}">
                <a16:creationId xmlns:a16="http://schemas.microsoft.com/office/drawing/2014/main" id="{967D78A2-E020-4145-A85C-CBDBCDFFD73B}"/>
              </a:ext>
            </a:extLst>
          </p:cNvPr>
          <p:cNvSpPr txBox="1"/>
          <p:nvPr/>
        </p:nvSpPr>
        <p:spPr>
          <a:xfrm>
            <a:off x="193821" y="3349595"/>
            <a:ext cx="11804355" cy="704488"/>
          </a:xfrm>
          <a:prstGeom prst="rect">
            <a:avLst/>
          </a:prstGeom>
          <a:noFill/>
        </p:spPr>
        <p:txBody>
          <a:bodyPr wrap="square" rtlCol="0">
            <a:spAutoFit/>
          </a:bodyPr>
          <a:lstStyle/>
          <a:p>
            <a:pPr algn="ctr">
              <a:lnSpc>
                <a:spcPct val="150000"/>
              </a:lnSpc>
            </a:pPr>
            <a:r>
              <a:rPr lang="en-US" sz="1600" b="1" dirty="0">
                <a:latin typeface="Arial" panose="020B0604020202020204" pitchFamily="34" charset="0"/>
                <a:cs typeface="Arial" panose="020B0604020202020204" pitchFamily="34" charset="0"/>
              </a:rPr>
              <a:t>In order to generate alignments, we need a ‘Maximally’ T-edited reference sequence:</a:t>
            </a:r>
          </a:p>
          <a:p>
            <a:pPr>
              <a:lnSpc>
                <a:spcPct val="150000"/>
              </a:lnSpc>
            </a:pPr>
            <a:r>
              <a:rPr lang="en-US" sz="1200" dirty="0">
                <a:latin typeface="Arial" panose="020B0604020202020204" pitchFamily="34" charset="0"/>
                <a:cs typeface="Arial" panose="020B0604020202020204" pitchFamily="34" charset="0"/>
              </a:rPr>
              <a:t>ATAGAAAGGTATATAATCTATAATGATTTTATTTTATGTTTGTTTGTTGTTTTATTTTATTTATTTGTTTTATTTTTTTTTTGTGCTTTGTTATTGTAGTCGTGTTTTTGATTTGTTATG</a:t>
            </a:r>
          </a:p>
        </p:txBody>
      </p:sp>
      <p:sp>
        <p:nvSpPr>
          <p:cNvPr id="8" name="TextBox 7">
            <a:extLst>
              <a:ext uri="{FF2B5EF4-FFF2-40B4-BE49-F238E27FC236}">
                <a16:creationId xmlns:a16="http://schemas.microsoft.com/office/drawing/2014/main" id="{52D396E2-2A65-AF0A-C035-6B8F0B034448}"/>
              </a:ext>
            </a:extLst>
          </p:cNvPr>
          <p:cNvSpPr txBox="1"/>
          <p:nvPr/>
        </p:nvSpPr>
        <p:spPr>
          <a:xfrm>
            <a:off x="1782697" y="4283911"/>
            <a:ext cx="9134758" cy="218521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Alignments</a:t>
            </a:r>
          </a:p>
          <a:p>
            <a:r>
              <a:rPr lang="en-US" sz="1200" dirty="0">
                <a:solidFill>
                  <a:srgbClr val="000000"/>
                </a:solidFill>
                <a:effectLst/>
                <a:latin typeface="Courier New" panose="02070309020205020404" pitchFamily="49" charset="0"/>
                <a:ea typeface="Times New Roman" panose="02020603050405020304" pitchFamily="18" charset="0"/>
              </a:rPr>
              <a:t>AUAUAAUCUAUAAUGA----A----A-G---G---G--G----A</a:t>
            </a:r>
            <a:r>
              <a:rPr lang="en-US" sz="1200" dirty="0">
                <a:solidFill>
                  <a:srgbClr val="00B0F0"/>
                </a:solidFill>
                <a:effectLst/>
                <a:latin typeface="Courier New" panose="02070309020205020404" pitchFamily="49" charset="0"/>
                <a:ea typeface="Times New Roman" panose="02020603050405020304" pitchFamily="18" charset="0"/>
              </a:rPr>
              <a:t>UUUU</a:t>
            </a:r>
            <a:r>
              <a:rPr lang="en-US" sz="1200" dirty="0">
                <a:solidFill>
                  <a:srgbClr val="000000"/>
                </a:solidFill>
                <a:effectLst/>
                <a:latin typeface="Courier New" panose="02070309020205020404" pitchFamily="49" charset="0"/>
                <a:ea typeface="Times New Roman" panose="02020603050405020304" pitchFamily="18" charset="0"/>
              </a:rPr>
              <a:t>A---A---G----A--------UUG-GCUUUG--AUUG-AGUCGUGUUU</a:t>
            </a:r>
          </a:p>
          <a:p>
            <a:r>
              <a:rPr lang="en-US" sz="1200" dirty="0" err="1">
                <a:solidFill>
                  <a:srgbClr val="000000"/>
                </a:solidFill>
                <a:effectLst/>
                <a:latin typeface="Courier New" panose="02070309020205020404" pitchFamily="49" charset="0"/>
                <a:ea typeface="Times New Roman" panose="02020603050405020304" pitchFamily="18" charset="0"/>
              </a:rPr>
              <a:t>AUAUAAUCUAUAAUGA</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u="sng" dirty="0">
                <a:solidFill>
                  <a:srgbClr val="00B0F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effectLst/>
              <a:latin typeface="Courier New" panose="02070309020205020404" pitchFamily="49" charset="0"/>
              <a:ea typeface="Times New Roman" panose="02020603050405020304" pitchFamily="18"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D808E8"/>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00B0F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uuuu</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latin typeface="Courier New" panose="02070309020205020404" pitchFamily="49" charset="0"/>
              <a:cs typeface="Arial" panose="020B0604020202020204" pitchFamily="34"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AUAUAAUCUAUAAUGA----A----A-G---G---G--G----A</a:t>
            </a:r>
            <a:r>
              <a:rPr lang="en-US" sz="1200" dirty="0">
                <a:solidFill>
                  <a:srgbClr val="00B0F0"/>
                </a:solidFill>
                <a:effectLst/>
                <a:latin typeface="Courier New" panose="02070309020205020404" pitchFamily="49" charset="0"/>
                <a:ea typeface="Times New Roman" panose="02020603050405020304" pitchFamily="18" charset="0"/>
              </a:rPr>
              <a:t>UUUU</a:t>
            </a:r>
            <a:r>
              <a:rPr lang="en-US" sz="1200" dirty="0">
                <a:solidFill>
                  <a:srgbClr val="000000"/>
                </a:solidFill>
                <a:effectLst/>
                <a:latin typeface="Courier New" panose="02070309020205020404" pitchFamily="49" charset="0"/>
                <a:ea typeface="Times New Roman" panose="02020603050405020304" pitchFamily="18" charset="0"/>
              </a:rPr>
              <a:t>A---A---G----A-</a:t>
            </a:r>
            <a:r>
              <a:rPr lang="en-US" sz="1200" dirty="0" err="1">
                <a:solidFill>
                  <a:srgbClr val="D808E8"/>
                </a:solidFill>
                <a:effectLst/>
                <a:latin typeface="Courier New" panose="02070309020205020404" pitchFamily="49" charset="0"/>
                <a:ea typeface="Times New Roman" panose="02020603050405020304" pitchFamily="18" charset="0"/>
              </a:rPr>
              <a:t>uuuu</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effectLst/>
              <a:latin typeface="Courier New" panose="02070309020205020404" pitchFamily="49" charset="0"/>
              <a:ea typeface="Times New Roman" panose="02020603050405020304" pitchFamily="18"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AUAUAAUCUAUAAUGA----A----A-G---G---G--G----A</a:t>
            </a:r>
            <a:r>
              <a:rPr lang="en-US" sz="1200" dirty="0">
                <a:solidFill>
                  <a:srgbClr val="00B0F0"/>
                </a:solidFill>
                <a:effectLst/>
                <a:latin typeface="Courier New" panose="02070309020205020404" pitchFamily="49" charset="0"/>
                <a:ea typeface="Times New Roman" panose="02020603050405020304" pitchFamily="18" charset="0"/>
              </a:rPr>
              <a:t>UUUU</a:t>
            </a:r>
            <a:r>
              <a:rPr lang="en-US" sz="1200" dirty="0">
                <a:solidFill>
                  <a:srgbClr val="000000"/>
                </a:solidFill>
                <a:effectLst/>
                <a:latin typeface="Courier New" panose="02070309020205020404" pitchFamily="49" charset="0"/>
                <a:ea typeface="Times New Roman" panose="02020603050405020304" pitchFamily="18" charset="0"/>
              </a:rPr>
              <a:t>A---A-</a:t>
            </a:r>
            <a:r>
              <a:rPr lang="en-US" sz="1200" dirty="0" err="1">
                <a:solidFill>
                  <a:srgbClr val="D808E8"/>
                </a:solidFill>
                <a:effectLst/>
                <a:latin typeface="Courier New" panose="02070309020205020404" pitchFamily="49" charset="0"/>
                <a:ea typeface="Times New Roman" panose="02020603050405020304" pitchFamily="18" charset="0"/>
              </a:rPr>
              <a:t>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D808E8"/>
                </a:solidFill>
                <a:effectLst/>
                <a:latin typeface="Courier New" panose="02070309020205020404" pitchFamily="49" charset="0"/>
                <a:ea typeface="Times New Roman" panose="02020603050405020304" pitchFamily="18" charset="0"/>
              </a:rPr>
              <a:t>uuuu</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latin typeface="Courier New" panose="02070309020205020404" pitchFamily="49" charset="0"/>
              <a:cs typeface="Arial" panose="020B0604020202020204" pitchFamily="34"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AUAUAAUCUAUAAUGA----A----A-G---G---G--G----A</a:t>
            </a:r>
            <a:r>
              <a:rPr lang="en-US" sz="1200" dirty="0">
                <a:solidFill>
                  <a:srgbClr val="00B0F0"/>
                </a:solidFill>
                <a:effectLst/>
                <a:latin typeface="Courier New" panose="02070309020205020404" pitchFamily="49" charset="0"/>
                <a:ea typeface="Times New Roman" panose="02020603050405020304" pitchFamily="18" charset="0"/>
              </a:rPr>
              <a:t>UUUU</a:t>
            </a:r>
            <a:r>
              <a:rPr lang="en-US" sz="1200" dirty="0">
                <a:solidFill>
                  <a:srgbClr val="000000"/>
                </a:solidFill>
                <a:effectLst/>
                <a:latin typeface="Courier New" panose="02070309020205020404" pitchFamily="49" charset="0"/>
                <a:ea typeface="Times New Roman" panose="02020603050405020304" pitchFamily="18" charset="0"/>
              </a:rPr>
              <a:t>A---A---G----A--------UUG-GCUUUG--</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effectLst/>
              <a:latin typeface="Courier New" panose="02070309020205020404" pitchFamily="49" charset="0"/>
              <a:ea typeface="Times New Roman" panose="02020603050405020304" pitchFamily="18"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D808E8"/>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00B0F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uuuuu</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effectLst/>
              <a:latin typeface="Courier New" panose="02070309020205020404" pitchFamily="49" charset="0"/>
              <a:ea typeface="Times New Roman" panose="02020603050405020304" pitchFamily="18"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AUAUAAUCUAUAAUGA----A----A-G---G---G--G----A</a:t>
            </a:r>
            <a:r>
              <a:rPr lang="en-US" sz="1200" dirty="0">
                <a:solidFill>
                  <a:srgbClr val="00B0F0"/>
                </a:solidFill>
                <a:effectLst/>
                <a:latin typeface="Courier New" panose="02070309020205020404" pitchFamily="49" charset="0"/>
                <a:ea typeface="Times New Roman" panose="02020603050405020304" pitchFamily="18" charset="0"/>
              </a:rPr>
              <a:t>UUUU</a:t>
            </a:r>
            <a:r>
              <a:rPr lang="en-US" sz="1200" dirty="0">
                <a:solidFill>
                  <a:srgbClr val="000000"/>
                </a:solidFill>
                <a:effectLst/>
                <a:latin typeface="Courier New" panose="02070309020205020404" pitchFamily="49" charset="0"/>
                <a:ea typeface="Times New Roman" panose="02020603050405020304" pitchFamily="18" charset="0"/>
              </a:rPr>
              <a:t>A---A---G----</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D808E8"/>
                </a:solidFill>
                <a:effectLst/>
                <a:latin typeface="Courier New" panose="02070309020205020404" pitchFamily="49" charset="0"/>
                <a:ea typeface="Times New Roman" panose="02020603050405020304" pitchFamily="18" charset="0"/>
              </a:rPr>
              <a:t>uuuuu</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effectLst/>
              <a:latin typeface="Courier New" panose="02070309020205020404" pitchFamily="49" charset="0"/>
              <a:ea typeface="Times New Roman" panose="02020603050405020304" pitchFamily="18"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AUAUAAUCUAUAAUGA-</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u="sng" dirty="0">
                <a:solidFill>
                  <a:srgbClr val="00B0F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effectLst/>
              <a:latin typeface="Courier New" panose="02070309020205020404" pitchFamily="49" charset="0"/>
              <a:ea typeface="Times New Roman" panose="02020603050405020304" pitchFamily="18" charset="0"/>
            </a:endParaRPr>
          </a:p>
          <a:p>
            <a:r>
              <a:rPr lang="en-US" sz="1200" dirty="0">
                <a:solidFill>
                  <a:srgbClr val="000000"/>
                </a:solidFill>
                <a:effectLst/>
                <a:latin typeface="Courier New" panose="02070309020205020404" pitchFamily="49" charset="0"/>
                <a:ea typeface="Times New Roman" panose="02020603050405020304" pitchFamily="18" charset="0"/>
              </a:rPr>
              <a:t>AUAUAAUCUAUAA</a:t>
            </a:r>
            <a:r>
              <a:rPr lang="en-US" sz="1200" u="sng" dirty="0">
                <a:solidFill>
                  <a:srgbClr val="FFC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u="sng" dirty="0">
                <a:solidFill>
                  <a:srgbClr val="00B0F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G</a:t>
            </a:r>
            <a:r>
              <a:rPr lang="en-US" sz="1200" dirty="0" err="1">
                <a:solidFill>
                  <a:srgbClr val="FF0000"/>
                </a:solidFill>
                <a:effectLst/>
                <a:latin typeface="Courier New" panose="02070309020205020404" pitchFamily="49" charset="0"/>
                <a:ea typeface="Times New Roman" panose="02020603050405020304" pitchFamily="18" charset="0"/>
              </a:rPr>
              <a:t>uuuu</a:t>
            </a:r>
            <a:r>
              <a:rPr lang="en-US" sz="1200" dirty="0" err="1">
                <a:solidFill>
                  <a:srgbClr val="000000"/>
                </a:solidFill>
                <a:effectLst/>
                <a:latin typeface="Courier New" panose="02070309020205020404" pitchFamily="49" charset="0"/>
                <a:ea typeface="Times New Roman" panose="02020603050405020304" pitchFamily="18" charset="0"/>
              </a:rPr>
              <a:t>A</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FF0000"/>
                </a:solidFill>
                <a:effectLst/>
                <a:latin typeface="Courier New" panose="02070309020205020404" pitchFamily="49" charset="0"/>
                <a:ea typeface="Times New Roman" panose="02020603050405020304" pitchFamily="18" charset="0"/>
              </a:rPr>
              <a:t>uuu</a:t>
            </a:r>
            <a:r>
              <a:rPr lang="en-US" sz="1200" dirty="0" err="1">
                <a:solidFill>
                  <a:srgbClr val="000000"/>
                </a:solidFill>
                <a:effectLst/>
                <a:latin typeface="Courier New" panose="02070309020205020404" pitchFamily="49" charset="0"/>
                <a:ea typeface="Times New Roman" panose="02020603050405020304" pitchFamily="18" charset="0"/>
              </a:rPr>
              <a:t>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GCUUUG</a:t>
            </a:r>
            <a:r>
              <a:rPr lang="en-US" sz="1200" dirty="0">
                <a:solidFill>
                  <a:srgbClr val="000000"/>
                </a:solidFill>
                <a:effectLst/>
                <a:latin typeface="Courier New" panose="02070309020205020404" pitchFamily="49" charset="0"/>
                <a:ea typeface="Times New Roman" panose="02020603050405020304" pitchFamily="18" charset="0"/>
              </a:rPr>
              <a:t>--</a:t>
            </a:r>
            <a:r>
              <a:rPr lang="en-US" sz="1200" dirty="0" err="1">
                <a:solidFill>
                  <a:srgbClr val="000000"/>
                </a:solidFill>
                <a:effectLst/>
                <a:latin typeface="Courier New" panose="02070309020205020404" pitchFamily="49" charset="0"/>
                <a:ea typeface="Times New Roman" panose="02020603050405020304" pitchFamily="18" charset="0"/>
              </a:rPr>
              <a:t>AUUG</a:t>
            </a:r>
            <a:r>
              <a:rPr lang="en-US" sz="1200" dirty="0" err="1">
                <a:solidFill>
                  <a:srgbClr val="FF0000"/>
                </a:solidFill>
                <a:effectLst/>
                <a:latin typeface="Courier New" panose="02070309020205020404" pitchFamily="49" charset="0"/>
                <a:ea typeface="Times New Roman" panose="02020603050405020304" pitchFamily="18" charset="0"/>
              </a:rPr>
              <a:t>u</a:t>
            </a:r>
            <a:r>
              <a:rPr lang="en-US" sz="1200" dirty="0" err="1">
                <a:solidFill>
                  <a:srgbClr val="000000"/>
                </a:solidFill>
                <a:effectLst/>
                <a:latin typeface="Courier New" panose="02070309020205020404" pitchFamily="49" charset="0"/>
                <a:ea typeface="Times New Roman" panose="02020603050405020304" pitchFamily="18" charset="0"/>
              </a:rPr>
              <a:t>AGUCGUGUUU</a:t>
            </a:r>
            <a:endParaRPr lang="en-US" sz="1200" dirty="0">
              <a:solidFill>
                <a:srgbClr val="000000"/>
              </a:solidFill>
              <a:latin typeface="Courier New" panose="02070309020205020404" pitchFamily="49" charset="0"/>
              <a:cs typeface="Arial" panose="020B0604020202020204" pitchFamily="34" charset="0"/>
            </a:endParaRPr>
          </a:p>
        </p:txBody>
      </p:sp>
      <p:sp>
        <p:nvSpPr>
          <p:cNvPr id="11" name="TextBox 10">
            <a:extLst>
              <a:ext uri="{FF2B5EF4-FFF2-40B4-BE49-F238E27FC236}">
                <a16:creationId xmlns:a16="http://schemas.microsoft.com/office/drawing/2014/main" id="{8028931F-C0A4-6F27-DEFF-31A8A41647E7}"/>
              </a:ext>
            </a:extLst>
          </p:cNvPr>
          <p:cNvSpPr txBox="1"/>
          <p:nvPr/>
        </p:nvSpPr>
        <p:spPr>
          <a:xfrm>
            <a:off x="637960" y="1800761"/>
            <a:ext cx="733645" cy="1384995"/>
          </a:xfrm>
          <a:prstGeom prst="rect">
            <a:avLst/>
          </a:prstGeom>
          <a:noFill/>
        </p:spPr>
        <p:txBody>
          <a:bodyPr wrap="square" rtlCol="0">
            <a:spAutoFit/>
          </a:bodyPr>
          <a:lstStyle/>
          <a:p>
            <a:r>
              <a:rPr lang="en-US" sz="1200" u="sng" dirty="0">
                <a:latin typeface="Arial" panose="020B0604020202020204" pitchFamily="34" charset="0"/>
                <a:cs typeface="Arial" panose="020B0604020202020204" pitchFamily="34" charset="0"/>
              </a:rPr>
              <a:t>Count</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119876</a:t>
            </a:r>
          </a:p>
          <a:p>
            <a:r>
              <a:rPr lang="en-US" sz="1200" dirty="0">
                <a:latin typeface="Arial" panose="020B0604020202020204" pitchFamily="34" charset="0"/>
                <a:cs typeface="Arial" panose="020B0604020202020204" pitchFamily="34" charset="0"/>
              </a:rPr>
              <a:t>58412</a:t>
            </a:r>
          </a:p>
          <a:p>
            <a:r>
              <a:rPr lang="en-US" sz="1200" dirty="0">
                <a:latin typeface="Arial" panose="020B0604020202020204" pitchFamily="34" charset="0"/>
                <a:cs typeface="Arial" panose="020B0604020202020204" pitchFamily="34" charset="0"/>
              </a:rPr>
              <a:t>24601</a:t>
            </a:r>
          </a:p>
          <a:p>
            <a:r>
              <a:rPr lang="en-US" sz="1200" dirty="0">
                <a:latin typeface="Arial" panose="020B0604020202020204" pitchFamily="34" charset="0"/>
                <a:cs typeface="Arial" panose="020B0604020202020204" pitchFamily="34" charset="0"/>
              </a:rPr>
              <a:t>11413</a:t>
            </a:r>
          </a:p>
          <a:p>
            <a:r>
              <a:rPr lang="en-US" sz="1200" dirty="0">
                <a:latin typeface="Arial" panose="020B0604020202020204" pitchFamily="34" charset="0"/>
                <a:cs typeface="Arial" panose="020B0604020202020204" pitchFamily="34" charset="0"/>
              </a:rPr>
              <a:t>9956</a:t>
            </a:r>
          </a:p>
          <a:p>
            <a:r>
              <a:rPr lang="en-US" sz="1200" dirty="0">
                <a:latin typeface="Arial" panose="020B0604020202020204" pitchFamily="34" charset="0"/>
                <a:cs typeface="Arial" panose="020B0604020202020204" pitchFamily="34" charset="0"/>
              </a:rPr>
              <a:t>9284</a:t>
            </a:r>
          </a:p>
        </p:txBody>
      </p:sp>
      <p:sp>
        <p:nvSpPr>
          <p:cNvPr id="12" name="TextBox 11">
            <a:extLst>
              <a:ext uri="{FF2B5EF4-FFF2-40B4-BE49-F238E27FC236}">
                <a16:creationId xmlns:a16="http://schemas.microsoft.com/office/drawing/2014/main" id="{DC6662D7-48FE-20D7-7210-6B4842D7CDEE}"/>
              </a:ext>
            </a:extLst>
          </p:cNvPr>
          <p:cNvSpPr txBox="1"/>
          <p:nvPr/>
        </p:nvSpPr>
        <p:spPr>
          <a:xfrm>
            <a:off x="5081642" y="927916"/>
            <a:ext cx="20287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MURF2 L270R Data</a:t>
            </a:r>
          </a:p>
        </p:txBody>
      </p:sp>
      <p:sp>
        <p:nvSpPr>
          <p:cNvPr id="13" name="TextBox 12">
            <a:extLst>
              <a:ext uri="{FF2B5EF4-FFF2-40B4-BE49-F238E27FC236}">
                <a16:creationId xmlns:a16="http://schemas.microsoft.com/office/drawing/2014/main" id="{478909DD-E07F-B971-456D-00D1D1F024CD}"/>
              </a:ext>
            </a:extLst>
          </p:cNvPr>
          <p:cNvSpPr txBox="1"/>
          <p:nvPr/>
        </p:nvSpPr>
        <p:spPr>
          <a:xfrm>
            <a:off x="251545" y="4530460"/>
            <a:ext cx="1084526"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Pre-Edited</a:t>
            </a:r>
          </a:p>
          <a:p>
            <a:r>
              <a:rPr lang="en-US" sz="1200" dirty="0">
                <a:latin typeface="Arial" panose="020B0604020202020204" pitchFamily="34" charset="0"/>
                <a:cs typeface="Arial" panose="020B0604020202020204" pitchFamily="34" charset="0"/>
              </a:rPr>
              <a:t>Full-Edited</a:t>
            </a:r>
          </a:p>
        </p:txBody>
      </p:sp>
      <p:sp>
        <p:nvSpPr>
          <p:cNvPr id="2" name="TextBox 1">
            <a:extLst>
              <a:ext uri="{FF2B5EF4-FFF2-40B4-BE49-F238E27FC236}">
                <a16:creationId xmlns:a16="http://schemas.microsoft.com/office/drawing/2014/main" id="{07A932CC-A4FC-FC18-DF80-1112E41D0723}"/>
              </a:ext>
            </a:extLst>
          </p:cNvPr>
          <p:cNvSpPr txBox="1"/>
          <p:nvPr/>
        </p:nvSpPr>
        <p:spPr>
          <a:xfrm>
            <a:off x="1147535" y="4335187"/>
            <a:ext cx="733645" cy="2123658"/>
          </a:xfrm>
          <a:prstGeom prst="rect">
            <a:avLst/>
          </a:prstGeom>
          <a:noFill/>
        </p:spPr>
        <p:txBody>
          <a:bodyPr wrap="square" rtlCol="0">
            <a:spAutoFit/>
          </a:bodyPr>
          <a:lstStyle/>
          <a:p>
            <a:r>
              <a:rPr lang="en-US" sz="1200" u="sng" dirty="0">
                <a:latin typeface="Arial" panose="020B0604020202020204" pitchFamily="34" charset="0"/>
                <a:cs typeface="Arial" panose="020B0604020202020204" pitchFamily="34" charset="0"/>
              </a:rPr>
              <a:t>Count</a:t>
            </a:r>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119876</a:t>
            </a:r>
          </a:p>
          <a:p>
            <a:r>
              <a:rPr lang="en-US" sz="1200" dirty="0">
                <a:latin typeface="Arial" panose="020B0604020202020204" pitchFamily="34" charset="0"/>
                <a:cs typeface="Arial" panose="020B0604020202020204" pitchFamily="34" charset="0"/>
              </a:rPr>
              <a:t>58412</a:t>
            </a:r>
          </a:p>
          <a:p>
            <a:r>
              <a:rPr lang="en-US" sz="1200" dirty="0">
                <a:latin typeface="Arial" panose="020B0604020202020204" pitchFamily="34" charset="0"/>
                <a:cs typeface="Arial" panose="020B0604020202020204" pitchFamily="34" charset="0"/>
              </a:rPr>
              <a:t>11413</a:t>
            </a:r>
          </a:p>
          <a:p>
            <a:r>
              <a:rPr lang="en-US" sz="1200" dirty="0">
                <a:latin typeface="Arial" panose="020B0604020202020204" pitchFamily="34" charset="0"/>
                <a:cs typeface="Arial" panose="020B0604020202020204" pitchFamily="34" charset="0"/>
              </a:rPr>
              <a:t>24601</a:t>
            </a:r>
          </a:p>
          <a:p>
            <a:r>
              <a:rPr lang="en-US" sz="1200" dirty="0">
                <a:latin typeface="Arial" panose="020B0604020202020204" pitchFamily="34" charset="0"/>
                <a:cs typeface="Arial" panose="020B0604020202020204" pitchFamily="34" charset="0"/>
              </a:rPr>
              <a:t>9956</a:t>
            </a:r>
          </a:p>
          <a:p>
            <a:r>
              <a:rPr lang="en-US" sz="1200" dirty="0">
                <a:latin typeface="Arial" panose="020B0604020202020204" pitchFamily="34" charset="0"/>
                <a:cs typeface="Arial" panose="020B0604020202020204" pitchFamily="34" charset="0"/>
              </a:rPr>
              <a:t>9284</a:t>
            </a:r>
          </a:p>
          <a:p>
            <a:r>
              <a:rPr lang="en-US" sz="1200" dirty="0">
                <a:latin typeface="Arial" panose="020B0604020202020204" pitchFamily="34" charset="0"/>
                <a:cs typeface="Arial" panose="020B0604020202020204" pitchFamily="34" charset="0"/>
              </a:rPr>
              <a:t>8759</a:t>
            </a:r>
          </a:p>
          <a:p>
            <a:r>
              <a:rPr lang="en-US" sz="1200" dirty="0">
                <a:latin typeface="Arial" panose="020B0604020202020204" pitchFamily="34" charset="0"/>
                <a:cs typeface="Arial" panose="020B0604020202020204" pitchFamily="34" charset="0"/>
              </a:rPr>
              <a:t>8311</a:t>
            </a:r>
          </a:p>
          <a:p>
            <a:r>
              <a:rPr lang="en-US" sz="1200" dirty="0">
                <a:latin typeface="Arial" panose="020B0604020202020204" pitchFamily="34" charset="0"/>
                <a:cs typeface="Arial" panose="020B0604020202020204" pitchFamily="34" charset="0"/>
              </a:rPr>
              <a:t>7799</a:t>
            </a:r>
          </a:p>
          <a:p>
            <a:r>
              <a:rPr lang="en-US" sz="1200" dirty="0">
                <a:latin typeface="Arial" panose="020B0604020202020204" pitchFamily="34" charset="0"/>
                <a:cs typeface="Arial" panose="020B0604020202020204" pitchFamily="34" charset="0"/>
              </a:rPr>
              <a:t>5337</a:t>
            </a:r>
          </a:p>
        </p:txBody>
      </p:sp>
    </p:spTree>
    <p:extLst>
      <p:ext uri="{BB962C8B-B14F-4D97-AF65-F5344CB8AC3E}">
        <p14:creationId xmlns:p14="http://schemas.microsoft.com/office/powerpoint/2010/main" val="410893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D66-A07F-14CF-0FE4-24297671DA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 1: Background on RNA editing</a:t>
            </a:r>
          </a:p>
        </p:txBody>
      </p:sp>
      <p:sp>
        <p:nvSpPr>
          <p:cNvPr id="3" name="Text Placeholder 2">
            <a:extLst>
              <a:ext uri="{FF2B5EF4-FFF2-40B4-BE49-F238E27FC236}">
                <a16:creationId xmlns:a16="http://schemas.microsoft.com/office/drawing/2014/main" id="{854A9BAC-98B7-AE19-F083-3B9B0959B994}"/>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section includes information about the RNA editing process in </a:t>
            </a:r>
            <a:r>
              <a:rPr lang="en-US" i="1" dirty="0">
                <a:latin typeface="Arial" panose="020B0604020202020204" pitchFamily="34" charset="0"/>
                <a:cs typeface="Arial" panose="020B0604020202020204" pitchFamily="34" charset="0"/>
              </a:rPr>
              <a:t>T. brucei </a:t>
            </a:r>
            <a:r>
              <a:rPr lang="en-US" dirty="0">
                <a:latin typeface="Arial" panose="020B0604020202020204" pitchFamily="34" charset="0"/>
                <a:cs typeface="Arial" panose="020B0604020202020204" pitchFamily="34" charset="0"/>
              </a:rPr>
              <a:t>and our wet-lab experiments including an overview of our PCR and sequencing protocols</a:t>
            </a:r>
          </a:p>
        </p:txBody>
      </p:sp>
    </p:spTree>
    <p:extLst>
      <p:ext uri="{BB962C8B-B14F-4D97-AF65-F5344CB8AC3E}">
        <p14:creationId xmlns:p14="http://schemas.microsoft.com/office/powerpoint/2010/main" val="549797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5327-7FA3-4129-7F8A-DBB5193B8DA4}"/>
              </a:ext>
            </a:extLst>
          </p:cNvPr>
          <p:cNvSpPr txBox="1"/>
          <p:nvPr/>
        </p:nvSpPr>
        <p:spPr>
          <a:xfrm>
            <a:off x="575034" y="978264"/>
            <a:ext cx="10778765" cy="76944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To investigate editing in depth, we need analysis on presence of T’s at any given editing site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Global position for a given sequence will not achieve this</a:t>
            </a:r>
          </a:p>
        </p:txBody>
      </p:sp>
      <p:sp>
        <p:nvSpPr>
          <p:cNvPr id="5" name="TextBox 4">
            <a:extLst>
              <a:ext uri="{FF2B5EF4-FFF2-40B4-BE49-F238E27FC236}">
                <a16:creationId xmlns:a16="http://schemas.microsoft.com/office/drawing/2014/main" id="{87BC56C3-B36C-138A-AFEA-8B739AD99008}"/>
              </a:ext>
            </a:extLst>
          </p:cNvPr>
          <p:cNvSpPr txBox="1"/>
          <p:nvPr/>
        </p:nvSpPr>
        <p:spPr>
          <a:xfrm>
            <a:off x="1376185" y="2283117"/>
            <a:ext cx="10679374"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AATGAAAGGGG</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ATTTTAAGATTGGCTTTGATTGA</a:t>
            </a:r>
          </a:p>
          <a:p>
            <a:r>
              <a:rPr lang="en-US" dirty="0">
                <a:latin typeface="Courier New" panose="02070309020205020404" pitchFamily="49" charset="0"/>
                <a:cs typeface="Courier New" panose="02070309020205020404" pitchFamily="49" charset="0"/>
              </a:rPr>
              <a:t>AATGAAAGGGG</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ATTTTAAGATTGGCTTTGATTGA</a:t>
            </a:r>
          </a:p>
          <a:p>
            <a:r>
              <a:rPr lang="en-US" dirty="0">
                <a:latin typeface="Courier New" panose="02070309020205020404" pitchFamily="49" charset="0"/>
                <a:cs typeface="Courier New" panose="02070309020205020404" pitchFamily="49" charset="0"/>
              </a:rPr>
              <a:t>AATGAAAGGGG</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ATTTTAAGATTGGCTTTGATTGA</a:t>
            </a:r>
          </a:p>
          <a:p>
            <a:r>
              <a:rPr lang="en-US" dirty="0">
                <a:latin typeface="Courier New" panose="02070309020205020404" pitchFamily="49" charset="0"/>
                <a:cs typeface="Courier New" panose="02070309020205020404" pitchFamily="49" charset="0"/>
              </a:rPr>
              <a:t>AATTTGATTTTAATGTTTGGTTG</a:t>
            </a:r>
            <a:r>
              <a:rPr lang="en-US" dirty="0">
                <a:solidFill>
                  <a:srgbClr val="FF0000"/>
                </a:solidFill>
                <a:latin typeface="Courier New" panose="02070309020205020404" pitchFamily="49" charset="0"/>
                <a:cs typeface="Courier New" panose="02070309020205020404" pitchFamily="49" charset="0"/>
              </a:rPr>
              <a:t>TTTT</a:t>
            </a:r>
            <a:r>
              <a:rPr lang="en-US" dirty="0">
                <a:latin typeface="Courier New" panose="02070309020205020404" pitchFamily="49" charset="0"/>
                <a:cs typeface="Courier New" panose="02070309020205020404" pitchFamily="49" charset="0"/>
              </a:rPr>
              <a:t>AATTTAGTTTTATTTTTGTGCTTTGATTGTA</a:t>
            </a:r>
          </a:p>
          <a:p>
            <a:r>
              <a:rPr lang="en-US" dirty="0">
                <a:latin typeface="Courier New" panose="02070309020205020404" pitchFamily="49" charset="0"/>
                <a:cs typeface="Courier New" panose="02070309020205020404" pitchFamily="49" charset="0"/>
              </a:rPr>
              <a:t>AATGATTTTAATGTTTGGTTG</a:t>
            </a:r>
            <a:r>
              <a:rPr lang="en-US" dirty="0">
                <a:solidFill>
                  <a:srgbClr val="FF0000"/>
                </a:solidFill>
                <a:latin typeface="Courier New" panose="02070309020205020404" pitchFamily="49" charset="0"/>
                <a:cs typeface="Courier New" panose="02070309020205020404" pitchFamily="49" charset="0"/>
              </a:rPr>
              <a:t>TTTT</a:t>
            </a:r>
            <a:r>
              <a:rPr lang="en-US" dirty="0">
                <a:latin typeface="Courier New" panose="02070309020205020404" pitchFamily="49" charset="0"/>
                <a:cs typeface="Courier New" panose="02070309020205020404" pitchFamily="49" charset="0"/>
              </a:rPr>
              <a:t>AATTTAGTTTTATTTTTGTGCTTTGATTGTA</a:t>
            </a:r>
          </a:p>
          <a:p>
            <a:r>
              <a:rPr lang="en-US" dirty="0">
                <a:latin typeface="Courier New" panose="02070309020205020404" pitchFamily="49" charset="0"/>
                <a:cs typeface="Courier New" panose="02070309020205020404" pitchFamily="49" charset="0"/>
              </a:rPr>
              <a:t>AATGAAAGGGG</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ATTTTAAGATTGGCTTTGATTGA</a:t>
            </a:r>
          </a:p>
          <a:p>
            <a:r>
              <a:rPr lang="en-US" dirty="0">
                <a:latin typeface="Courier New" panose="02070309020205020404" pitchFamily="49" charset="0"/>
                <a:cs typeface="Courier New" panose="02070309020205020404" pitchFamily="49" charset="0"/>
              </a:rPr>
              <a:t>AATGTATTTTTTTAAGTGTTTTGTTG</a:t>
            </a:r>
            <a:r>
              <a:rPr lang="en-US" dirty="0">
                <a:solidFill>
                  <a:srgbClr val="FF0000"/>
                </a:solidFill>
                <a:latin typeface="Courier New" panose="02070309020205020404" pitchFamily="49" charset="0"/>
                <a:cs typeface="Courier New" panose="02070309020205020404" pitchFamily="49" charset="0"/>
              </a:rPr>
              <a:t>TTTTTTT</a:t>
            </a:r>
            <a:r>
              <a:rPr lang="en-US" dirty="0">
                <a:latin typeface="Courier New" panose="02070309020205020404" pitchFamily="49" charset="0"/>
                <a:cs typeface="Courier New" panose="02070309020205020404" pitchFamily="49" charset="0"/>
              </a:rPr>
              <a:t>ATTATTTTAGTTTTTTTTTATTTTTTTTTGTGCTTTGATTGTA</a:t>
            </a:r>
          </a:p>
          <a:p>
            <a:r>
              <a:rPr lang="en-US" dirty="0">
                <a:latin typeface="Courier New" panose="02070309020205020404" pitchFamily="49" charset="0"/>
                <a:cs typeface="Courier New" panose="02070309020205020404" pitchFamily="49" charset="0"/>
              </a:rPr>
              <a:t>AATGATATTTAGTGTTTGG</a:t>
            </a:r>
            <a:r>
              <a:rPr lang="en-US" dirty="0">
                <a:solidFill>
                  <a:srgbClr val="FF0000"/>
                </a:solidFill>
                <a:latin typeface="Courier New" panose="02070309020205020404" pitchFamily="49" charset="0"/>
                <a:cs typeface="Courier New" panose="02070309020205020404" pitchFamily="49" charset="0"/>
              </a:rPr>
              <a:t>TT</a:t>
            </a:r>
            <a:r>
              <a:rPr lang="en-US" dirty="0">
                <a:latin typeface="Courier New" panose="02070309020205020404" pitchFamily="49" charset="0"/>
                <a:cs typeface="Courier New" panose="02070309020205020404" pitchFamily="49" charset="0"/>
              </a:rPr>
              <a:t>ATTTTAATTTGTTTTATTTTGTGCTTTGATTGTA</a:t>
            </a:r>
          </a:p>
          <a:p>
            <a:r>
              <a:rPr lang="en-US" dirty="0">
                <a:latin typeface="Courier New" panose="02070309020205020404" pitchFamily="49" charset="0"/>
                <a:cs typeface="Courier New" panose="02070309020205020404" pitchFamily="49" charset="0"/>
              </a:rPr>
              <a:t>AATGAAAGGGG</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ATTTTAAGATTGGCTTTGATTGA</a:t>
            </a:r>
          </a:p>
          <a:p>
            <a:r>
              <a:rPr lang="en-US" dirty="0">
                <a:latin typeface="Courier New" panose="02070309020205020404" pitchFamily="49" charset="0"/>
                <a:cs typeface="Courier New" panose="02070309020205020404" pitchFamily="49" charset="0"/>
              </a:rPr>
              <a:t>AATGAAAGGGG</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ATTTTAAGTTATTTTTTTTTGTGCTTTGATTGTA</a:t>
            </a:r>
          </a:p>
          <a:p>
            <a:r>
              <a:rPr lang="en-US" dirty="0">
                <a:latin typeface="Courier New" panose="02070309020205020404" pitchFamily="49" charset="0"/>
                <a:cs typeface="Courier New" panose="02070309020205020404" pitchFamily="49" charset="0"/>
              </a:rPr>
              <a:t>AATGAATTTTAGTGTTTGG</a:t>
            </a:r>
            <a:r>
              <a:rPr lang="en-US" dirty="0">
                <a:solidFill>
                  <a:srgbClr val="FF0000"/>
                </a:solidFill>
                <a:latin typeface="Courier New" panose="02070309020205020404" pitchFamily="49" charset="0"/>
                <a:cs typeface="Courier New" panose="02070309020205020404" pitchFamily="49" charset="0"/>
              </a:rPr>
              <a:t>TT</a:t>
            </a:r>
            <a:r>
              <a:rPr lang="en-US" dirty="0">
                <a:latin typeface="Courier New" panose="02070309020205020404" pitchFamily="49" charset="0"/>
                <a:cs typeface="Courier New" panose="02070309020205020404" pitchFamily="49" charset="0"/>
              </a:rPr>
              <a:t>ATTTTAATTGATTTTTTTTTGTGCTTTGATTGTA</a:t>
            </a:r>
          </a:p>
        </p:txBody>
      </p:sp>
      <p:sp>
        <p:nvSpPr>
          <p:cNvPr id="7" name="Title 1">
            <a:extLst>
              <a:ext uri="{FF2B5EF4-FFF2-40B4-BE49-F238E27FC236}">
                <a16:creationId xmlns:a16="http://schemas.microsoft.com/office/drawing/2014/main" id="{3A6F0BF7-D67C-8DD5-47E9-A4B210835B4E}"/>
              </a:ext>
            </a:extLst>
          </p:cNvPr>
          <p:cNvSpPr txBox="1">
            <a:spLocks/>
          </p:cNvSpPr>
          <p:nvPr/>
        </p:nvSpPr>
        <p:spPr>
          <a:xfrm>
            <a:off x="79513" y="-173206"/>
            <a:ext cx="121124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Arial" panose="020B0604020202020204" pitchFamily="34" charset="0"/>
                <a:cs typeface="Arial" panose="020B0604020202020204" pitchFamily="34" charset="0"/>
              </a:rPr>
              <a:t>Classifying Ts at each Editing Site</a:t>
            </a:r>
          </a:p>
        </p:txBody>
      </p:sp>
      <p:sp>
        <p:nvSpPr>
          <p:cNvPr id="2" name="TextBox 1">
            <a:extLst>
              <a:ext uri="{FF2B5EF4-FFF2-40B4-BE49-F238E27FC236}">
                <a16:creationId xmlns:a16="http://schemas.microsoft.com/office/drawing/2014/main" id="{7AD85E3B-7EB2-F9F1-F63E-CF4260BE82CC}"/>
              </a:ext>
            </a:extLst>
          </p:cNvPr>
          <p:cNvSpPr txBox="1"/>
          <p:nvPr/>
        </p:nvSpPr>
        <p:spPr>
          <a:xfrm>
            <a:off x="1857332" y="1790344"/>
            <a:ext cx="282384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 editing at Editing site</a:t>
            </a:r>
          </a:p>
        </p:txBody>
      </p:sp>
      <p:cxnSp>
        <p:nvCxnSpPr>
          <p:cNvPr id="8" name="Straight Arrow Connector 7">
            <a:extLst>
              <a:ext uri="{FF2B5EF4-FFF2-40B4-BE49-F238E27FC236}">
                <a16:creationId xmlns:a16="http://schemas.microsoft.com/office/drawing/2014/main" id="{6AA4D1B6-C6D7-711B-675D-C78CCD042BF2}"/>
              </a:ext>
            </a:extLst>
          </p:cNvPr>
          <p:cNvCxnSpPr>
            <a:cxnSpLocks/>
          </p:cNvCxnSpPr>
          <p:nvPr/>
        </p:nvCxnSpPr>
        <p:spPr>
          <a:xfrm>
            <a:off x="3036830" y="2093184"/>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B288C-C9B0-39D7-9341-51EC62181CBE}"/>
              </a:ext>
            </a:extLst>
          </p:cNvPr>
          <p:cNvSpPr txBox="1"/>
          <p:nvPr/>
        </p:nvSpPr>
        <p:spPr>
          <a:xfrm>
            <a:off x="2721132" y="5489666"/>
            <a:ext cx="335405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Same editing site, with editing</a:t>
            </a:r>
          </a:p>
        </p:txBody>
      </p:sp>
      <p:cxnSp>
        <p:nvCxnSpPr>
          <p:cNvPr id="10" name="Straight Arrow Connector 9">
            <a:extLst>
              <a:ext uri="{FF2B5EF4-FFF2-40B4-BE49-F238E27FC236}">
                <a16:creationId xmlns:a16="http://schemas.microsoft.com/office/drawing/2014/main" id="{0C531AC8-0423-A974-6926-0F6A9E6F2A67}"/>
              </a:ext>
            </a:extLst>
          </p:cNvPr>
          <p:cNvCxnSpPr>
            <a:cxnSpLocks/>
          </p:cNvCxnSpPr>
          <p:nvPr/>
        </p:nvCxnSpPr>
        <p:spPr>
          <a:xfrm flipV="1">
            <a:off x="4196594" y="5331632"/>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2466D1-E186-E889-C8E3-94E92EB9469E}"/>
              </a:ext>
            </a:extLst>
          </p:cNvPr>
          <p:cNvSpPr txBox="1"/>
          <p:nvPr/>
        </p:nvSpPr>
        <p:spPr>
          <a:xfrm>
            <a:off x="1066800" y="5957850"/>
            <a:ext cx="10058400"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T stripped versions of these sequences offer a path forward, since the positional reference would remain the same across all sequences</a:t>
            </a:r>
          </a:p>
        </p:txBody>
      </p:sp>
      <p:sp>
        <p:nvSpPr>
          <p:cNvPr id="6" name="Left Brace 5">
            <a:extLst>
              <a:ext uri="{FF2B5EF4-FFF2-40B4-BE49-F238E27FC236}">
                <a16:creationId xmlns:a16="http://schemas.microsoft.com/office/drawing/2014/main" id="{B4AF844A-B3CB-969A-A5A5-BC5999A7A296}"/>
              </a:ext>
            </a:extLst>
          </p:cNvPr>
          <p:cNvSpPr/>
          <p:nvPr/>
        </p:nvSpPr>
        <p:spPr>
          <a:xfrm>
            <a:off x="802903" y="2371062"/>
            <a:ext cx="573282" cy="2939304"/>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306214B-454A-916B-D3EB-6BE756EEFCAF}"/>
              </a:ext>
            </a:extLst>
          </p:cNvPr>
          <p:cNvSpPr txBox="1"/>
          <p:nvPr/>
        </p:nvSpPr>
        <p:spPr>
          <a:xfrm rot="16200000">
            <a:off x="-1160180" y="3565855"/>
            <a:ext cx="35568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MURF2 L270R Sample Reads</a:t>
            </a:r>
          </a:p>
        </p:txBody>
      </p:sp>
    </p:spTree>
    <p:extLst>
      <p:ext uri="{BB962C8B-B14F-4D97-AF65-F5344CB8AC3E}">
        <p14:creationId xmlns:p14="http://schemas.microsoft.com/office/powerpoint/2010/main" val="3118985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B2B7-0D73-7450-D34A-47AFA46200A6}"/>
              </a:ext>
            </a:extLst>
          </p:cNvPr>
          <p:cNvSpPr>
            <a:spLocks noGrp="1"/>
          </p:cNvSpPr>
          <p:nvPr>
            <p:ph type="title"/>
          </p:nvPr>
        </p:nvSpPr>
        <p:spPr>
          <a:xfrm>
            <a:off x="222893" y="137207"/>
            <a:ext cx="11774126" cy="877266"/>
          </a:xfrm>
        </p:spPr>
        <p:txBody>
          <a:bodyPr>
            <a:noAutofit/>
          </a:bodyPr>
          <a:lstStyle/>
          <a:p>
            <a:r>
              <a:rPr lang="en-US" sz="3600" b="1" dirty="0">
                <a:latin typeface="Arial" panose="020B0604020202020204" pitchFamily="34" charset="0"/>
                <a:cs typeface="Arial" panose="020B0604020202020204" pitchFamily="34" charset="0"/>
              </a:rPr>
              <a:t>Non-T Sequence Selection and Subsequent T-Counts</a:t>
            </a:r>
          </a:p>
        </p:txBody>
      </p:sp>
      <p:sp>
        <p:nvSpPr>
          <p:cNvPr id="6" name="TextBox 5">
            <a:extLst>
              <a:ext uri="{FF2B5EF4-FFF2-40B4-BE49-F238E27FC236}">
                <a16:creationId xmlns:a16="http://schemas.microsoft.com/office/drawing/2014/main" id="{044BDACD-FEF1-7D62-5654-F5E9275013F0}"/>
              </a:ext>
            </a:extLst>
          </p:cNvPr>
          <p:cNvSpPr txBox="1"/>
          <p:nvPr/>
        </p:nvSpPr>
        <p:spPr>
          <a:xfrm>
            <a:off x="2469874" y="5937183"/>
            <a:ext cx="6445525" cy="830997"/>
          </a:xfrm>
          <a:prstGeom prst="rect">
            <a:avLst/>
          </a:prstGeom>
          <a:noFill/>
        </p:spPr>
        <p:txBody>
          <a:bodyPr wrap="square" rtlCol="0">
            <a:spAutoFit/>
          </a:bodyPr>
          <a:lstStyle/>
          <a:p>
            <a:r>
              <a:rPr lang="pt-BR" sz="1600" dirty="0">
                <a:latin typeface="Arial" panose="020B0604020202020204" pitchFamily="34" charset="0"/>
                <a:cs typeface="Arial" panose="020B0604020202020204" pitchFamily="34" charset="0"/>
              </a:rPr>
              <a:t>A: [1, 0, 0, 0, 0, 1, 1, 0, 1, 1, 0, 1, 4, 0, 1, 0, 3, 0, 5, 2, 0, 3, 1]</a:t>
            </a:r>
          </a:p>
          <a:p>
            <a:r>
              <a:rPr lang="pt-BR" sz="1600" dirty="0">
                <a:latin typeface="Arial" panose="020B0604020202020204" pitchFamily="34" charset="0"/>
                <a:cs typeface="Arial" panose="020B0604020202020204" pitchFamily="34" charset="0"/>
              </a:rPr>
              <a:t>C: [1, 3, 0]</a:t>
            </a:r>
          </a:p>
          <a:p>
            <a:r>
              <a:rPr lang="pt-BR" sz="1600" dirty="0">
                <a:latin typeface="Arial" panose="020B0604020202020204" pitchFamily="34" charset="0"/>
                <a:cs typeface="Arial" panose="020B0604020202020204" pitchFamily="34" charset="0"/>
              </a:rPr>
              <a:t>G: [0, 0, 1, 0, 3, 0, 2, 4, 4, 1, 0, 0, 1, 1, 1, 5, 0, 2]</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B9B7E30-F241-009B-E64E-FB2E92F44EF5}"/>
              </a:ext>
            </a:extLst>
          </p:cNvPr>
          <p:cNvSpPr txBox="1"/>
          <p:nvPr/>
        </p:nvSpPr>
        <p:spPr>
          <a:xfrm>
            <a:off x="222893" y="4580237"/>
            <a:ext cx="12078974" cy="319119"/>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ATAGAAAGGTATATAA</a:t>
            </a:r>
            <a:r>
              <a:rPr lang="en-US" sz="1400" dirty="0">
                <a:latin typeface="Arial" panose="020B0604020202020204" pitchFamily="34" charset="0"/>
                <a:cs typeface="Arial" panose="020B0604020202020204" pitchFamily="34" charset="0"/>
              </a:rPr>
              <a:t>TCTATAATGA</a:t>
            </a:r>
            <a:r>
              <a:rPr lang="en-US" sz="1400" dirty="0">
                <a:solidFill>
                  <a:srgbClr val="FF0000"/>
                </a:solidFill>
                <a:latin typeface="Arial" panose="020B0604020202020204" pitchFamily="34" charset="0"/>
                <a:cs typeface="Arial" panose="020B0604020202020204" pitchFamily="34" charset="0"/>
              </a:rPr>
              <a:t>TTTT</a:t>
            </a:r>
            <a:r>
              <a:rPr lang="en-US" sz="1400" dirty="0">
                <a:latin typeface="Arial" panose="020B0604020202020204" pitchFamily="34" charset="0"/>
                <a:cs typeface="Arial" panose="020B0604020202020204" pitchFamily="34" charset="0"/>
              </a:rPr>
              <a:t>AA</a:t>
            </a:r>
            <a:r>
              <a:rPr lang="en-US" sz="1400" dirty="0">
                <a:solidFill>
                  <a:srgbClr val="FF0000"/>
                </a:solidFill>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G</a:t>
            </a:r>
            <a:r>
              <a:rPr lang="en-US" sz="1400" dirty="0">
                <a:solidFill>
                  <a:srgbClr val="FF0000"/>
                </a:solidFill>
                <a:latin typeface="Arial" panose="020B0604020202020204" pitchFamily="34" charset="0"/>
                <a:cs typeface="Arial" panose="020B0604020202020204" pitchFamily="34" charset="0"/>
              </a:rPr>
              <a:t>TTT</a:t>
            </a:r>
            <a:r>
              <a:rPr lang="en-US" sz="1400" dirty="0">
                <a:latin typeface="Arial" panose="020B0604020202020204" pitchFamily="34" charset="0"/>
                <a:cs typeface="Arial" panose="020B0604020202020204" pitchFamily="34" charset="0"/>
              </a:rPr>
              <a:t>GG</a:t>
            </a:r>
            <a:r>
              <a:rPr lang="en-US" sz="1400" dirty="0">
                <a:solidFill>
                  <a:srgbClr val="FF0000"/>
                </a:solidFill>
                <a:latin typeface="Arial" panose="020B0604020202020204" pitchFamily="34" charset="0"/>
                <a:cs typeface="Arial" panose="020B0604020202020204" pitchFamily="34" charset="0"/>
              </a:rPr>
              <a:t>TT</a:t>
            </a:r>
            <a:r>
              <a:rPr lang="en-US" sz="1400" dirty="0">
                <a:latin typeface="Arial" panose="020B0604020202020204" pitchFamily="34" charset="0"/>
                <a:cs typeface="Arial" panose="020B0604020202020204" pitchFamily="34" charset="0"/>
              </a:rPr>
              <a:t>G</a:t>
            </a:r>
            <a:r>
              <a:rPr lang="en-US" sz="1400" dirty="0">
                <a:solidFill>
                  <a:srgbClr val="FF0000"/>
                </a:solidFill>
                <a:latin typeface="Arial" panose="020B0604020202020204" pitchFamily="34" charset="0"/>
                <a:cs typeface="Arial" panose="020B0604020202020204" pitchFamily="34" charset="0"/>
              </a:rPr>
              <a:t>TTTT</a:t>
            </a:r>
            <a:r>
              <a:rPr lang="en-US" sz="1400" dirty="0">
                <a:latin typeface="Arial" panose="020B0604020202020204" pitchFamily="34" charset="0"/>
                <a:cs typeface="Arial" panose="020B0604020202020204" pitchFamily="34" charset="0"/>
              </a:rPr>
              <a:t>A</a:t>
            </a:r>
            <a:r>
              <a:rPr lang="en-US" sz="1400" dirty="0">
                <a:solidFill>
                  <a:srgbClr val="00B0F0"/>
                </a:solidFill>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A</a:t>
            </a:r>
            <a:r>
              <a:rPr lang="en-US" sz="1400" dirty="0">
                <a:solidFill>
                  <a:srgbClr val="FF0000"/>
                </a:solidFill>
                <a:latin typeface="Arial" panose="020B0604020202020204" pitchFamily="34" charset="0"/>
                <a:cs typeface="Arial" panose="020B0604020202020204" pitchFamily="34" charset="0"/>
              </a:rPr>
              <a:t>TTT</a:t>
            </a:r>
            <a:r>
              <a:rPr lang="en-US" sz="1400" dirty="0">
                <a:latin typeface="Arial" panose="020B0604020202020204" pitchFamily="34" charset="0"/>
                <a:cs typeface="Arial" panose="020B0604020202020204" pitchFamily="34" charset="0"/>
              </a:rPr>
              <a:t>AG</a:t>
            </a:r>
            <a:r>
              <a:rPr lang="en-US" sz="1400" dirty="0">
                <a:solidFill>
                  <a:srgbClr val="FF0000"/>
                </a:solidFill>
                <a:latin typeface="Arial" panose="020B0604020202020204" pitchFamily="34" charset="0"/>
                <a:cs typeface="Arial" panose="020B0604020202020204" pitchFamily="34" charset="0"/>
              </a:rPr>
              <a:t>TTTT</a:t>
            </a:r>
            <a:r>
              <a:rPr lang="en-US" sz="1400" dirty="0">
                <a:latin typeface="Arial" panose="020B0604020202020204" pitchFamily="34" charset="0"/>
                <a:cs typeface="Arial" panose="020B0604020202020204" pitchFamily="34" charset="0"/>
              </a:rPr>
              <a:t>A</a:t>
            </a:r>
            <a:r>
              <a:rPr lang="en-US" sz="1400" dirty="0">
                <a:solidFill>
                  <a:srgbClr val="FF0000"/>
                </a:solidFill>
                <a:latin typeface="Arial" panose="020B0604020202020204" pitchFamily="34" charset="0"/>
                <a:cs typeface="Arial" panose="020B0604020202020204" pitchFamily="34" charset="0"/>
              </a:rPr>
              <a:t>TTT</a:t>
            </a:r>
            <a:r>
              <a:rPr lang="en-US" sz="1400" dirty="0">
                <a:latin typeface="Arial" panose="020B0604020202020204" pitchFamily="34" charset="0"/>
                <a:cs typeface="Arial" panose="020B0604020202020204" pitchFamily="34" charset="0"/>
              </a:rPr>
              <a:t>TTG</a:t>
            </a:r>
            <a:r>
              <a:rPr lang="en-US" sz="1400" dirty="0">
                <a:solidFill>
                  <a:srgbClr val="FF0000"/>
                </a:solidFill>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GCTTTGATTG</a:t>
            </a:r>
            <a:r>
              <a:rPr lang="en-US" sz="1400" dirty="0">
                <a:solidFill>
                  <a:srgbClr val="FF0000"/>
                </a:solidFill>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A</a:t>
            </a:r>
            <a:r>
              <a:rPr lang="en-US" sz="1400" b="1" dirty="0">
                <a:latin typeface="Arial" panose="020B0604020202020204" pitchFamily="34" charset="0"/>
                <a:cs typeface="Arial" panose="020B0604020202020204" pitchFamily="34" charset="0"/>
              </a:rPr>
              <a:t>GTCGTGTTTTTGATTTGTTATG</a:t>
            </a:r>
          </a:p>
        </p:txBody>
      </p:sp>
      <p:cxnSp>
        <p:nvCxnSpPr>
          <p:cNvPr id="8" name="Straight Connector 7">
            <a:extLst>
              <a:ext uri="{FF2B5EF4-FFF2-40B4-BE49-F238E27FC236}">
                <a16:creationId xmlns:a16="http://schemas.microsoft.com/office/drawing/2014/main" id="{9A334DA2-2088-C4E1-8DBC-1AB6F04E5EA8}"/>
              </a:ext>
            </a:extLst>
          </p:cNvPr>
          <p:cNvCxnSpPr>
            <a:cxnSpLocks/>
            <a:endCxn id="15" idx="1"/>
          </p:cNvCxnSpPr>
          <p:nvPr/>
        </p:nvCxnSpPr>
        <p:spPr>
          <a:xfrm>
            <a:off x="350869" y="4888014"/>
            <a:ext cx="1415901" cy="226633"/>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E353A8-9402-EDCA-8DC1-1A2E3BB12847}"/>
              </a:ext>
            </a:extLst>
          </p:cNvPr>
          <p:cNvCxnSpPr>
            <a:cxnSpLocks/>
            <a:stCxn id="15" idx="3"/>
          </p:cNvCxnSpPr>
          <p:nvPr/>
        </p:nvCxnSpPr>
        <p:spPr>
          <a:xfrm flipV="1">
            <a:off x="7783258" y="4888014"/>
            <a:ext cx="4178367" cy="226633"/>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2C684B2-24DF-7E04-F286-A7D549572393}"/>
              </a:ext>
            </a:extLst>
          </p:cNvPr>
          <p:cNvSpPr txBox="1"/>
          <p:nvPr/>
        </p:nvSpPr>
        <p:spPr>
          <a:xfrm>
            <a:off x="2469874" y="2958942"/>
            <a:ext cx="7252252" cy="861774"/>
          </a:xfrm>
          <a:prstGeom prst="rect">
            <a:avLst/>
          </a:prstGeom>
          <a:noFill/>
        </p:spPr>
        <p:txBody>
          <a:bodyPr wrap="square" rtlCol="0">
            <a:spAutoFit/>
          </a:bodyPr>
          <a:lstStyle/>
          <a:p>
            <a:r>
              <a:rPr lang="pt-BR" sz="1600" dirty="0">
                <a:latin typeface="Arial" panose="020B0604020202020204" pitchFamily="34" charset="0"/>
                <a:cs typeface="Arial" panose="020B0604020202020204" pitchFamily="34" charset="0"/>
              </a:rPr>
              <a:t>A: [1, 0, 0, 0, 0, 1, 1, 0, 1, 1, 0, 1, 0, 0, 0, 4, 0, 0, 2, 2, 0, 3, 1]</a:t>
            </a:r>
          </a:p>
          <a:p>
            <a:r>
              <a:rPr lang="pt-BR" sz="1600" dirty="0">
                <a:latin typeface="Arial" panose="020B0604020202020204" pitchFamily="34" charset="0"/>
                <a:cs typeface="Arial" panose="020B0604020202020204" pitchFamily="34" charset="0"/>
              </a:rPr>
              <a:t>C: [1, 3, 0]</a:t>
            </a:r>
          </a:p>
          <a:p>
            <a:r>
              <a:rPr lang="pt-BR" sz="1600" dirty="0">
                <a:latin typeface="Arial" panose="020B0604020202020204" pitchFamily="34" charset="0"/>
                <a:cs typeface="Arial" panose="020B0604020202020204" pitchFamily="34" charset="0"/>
              </a:rPr>
              <a:t>G: [0, 0, 1, 0, 0, 0, 0, 0, 0, 0, 0, 0, 0, 1, 1, 5, 0, 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B4F397A-7D5A-A787-FE19-7910675FB040}"/>
              </a:ext>
            </a:extLst>
          </p:cNvPr>
          <p:cNvSpPr txBox="1"/>
          <p:nvPr/>
        </p:nvSpPr>
        <p:spPr>
          <a:xfrm>
            <a:off x="606286" y="1583905"/>
            <a:ext cx="9569071"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ATAGAAAGGTATATAA</a:t>
            </a:r>
            <a:r>
              <a:rPr lang="en-US" sz="1400" dirty="0">
                <a:latin typeface="Arial" panose="020B0604020202020204" pitchFamily="34" charset="0"/>
                <a:cs typeface="Arial" panose="020B0604020202020204" pitchFamily="34" charset="0"/>
              </a:rPr>
              <a:t>TCTATAATGAAAGGGGA</a:t>
            </a:r>
            <a:r>
              <a:rPr lang="en-US" sz="1400" dirty="0">
                <a:solidFill>
                  <a:srgbClr val="00B0F0"/>
                </a:solidFill>
                <a:latin typeface="Arial" panose="020B0604020202020204" pitchFamily="34" charset="0"/>
                <a:cs typeface="Arial" panose="020B0604020202020204" pitchFamily="34" charset="0"/>
              </a:rPr>
              <a:t>TTTT</a:t>
            </a:r>
            <a:r>
              <a:rPr lang="en-US" sz="1400" dirty="0">
                <a:latin typeface="Arial" panose="020B0604020202020204" pitchFamily="34" charset="0"/>
                <a:cs typeface="Arial" panose="020B0604020202020204" pitchFamily="34" charset="0"/>
              </a:rPr>
              <a:t>AAGATTGGCTTTGATTGA</a:t>
            </a:r>
            <a:r>
              <a:rPr lang="en-US" sz="1400" b="1" dirty="0">
                <a:latin typeface="Arial" panose="020B0604020202020204" pitchFamily="34" charset="0"/>
                <a:cs typeface="Arial" panose="020B0604020202020204" pitchFamily="34" charset="0"/>
              </a:rPr>
              <a:t>GTCGTGTTTTTGATTTGTTATG</a:t>
            </a:r>
          </a:p>
        </p:txBody>
      </p:sp>
      <p:cxnSp>
        <p:nvCxnSpPr>
          <p:cNvPr id="14" name="Straight Connector 13">
            <a:extLst>
              <a:ext uri="{FF2B5EF4-FFF2-40B4-BE49-F238E27FC236}">
                <a16:creationId xmlns:a16="http://schemas.microsoft.com/office/drawing/2014/main" id="{557D4F7B-E432-D615-2521-D00DCB61B38A}"/>
              </a:ext>
            </a:extLst>
          </p:cNvPr>
          <p:cNvCxnSpPr>
            <a:cxnSpLocks/>
            <a:endCxn id="3" idx="1"/>
          </p:cNvCxnSpPr>
          <p:nvPr/>
        </p:nvCxnSpPr>
        <p:spPr>
          <a:xfrm>
            <a:off x="702366" y="1863921"/>
            <a:ext cx="1202633" cy="27648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9D12AC9-1441-8758-B15E-976BDDA918E1}"/>
              </a:ext>
            </a:extLst>
          </p:cNvPr>
          <p:cNvCxnSpPr>
            <a:cxnSpLocks/>
            <a:stCxn id="3" idx="3"/>
          </p:cNvCxnSpPr>
          <p:nvPr/>
        </p:nvCxnSpPr>
        <p:spPr>
          <a:xfrm flipV="1">
            <a:off x="7921487" y="1863921"/>
            <a:ext cx="1800639" cy="276489"/>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837C4B56-725E-3F57-4CE3-013D382EB19A}"/>
              </a:ext>
            </a:extLst>
          </p:cNvPr>
          <p:cNvSpPr txBox="1"/>
          <p:nvPr/>
        </p:nvSpPr>
        <p:spPr>
          <a:xfrm>
            <a:off x="2216426" y="1156388"/>
            <a:ext cx="423407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MURF2 Pre-edited</a:t>
            </a:r>
          </a:p>
        </p:txBody>
      </p:sp>
      <p:sp>
        <p:nvSpPr>
          <p:cNvPr id="25" name="TextBox 24">
            <a:extLst>
              <a:ext uri="{FF2B5EF4-FFF2-40B4-BE49-F238E27FC236}">
                <a16:creationId xmlns:a16="http://schemas.microsoft.com/office/drawing/2014/main" id="{765887E9-2C09-C922-5734-80EBB10F87D6}"/>
              </a:ext>
            </a:extLst>
          </p:cNvPr>
          <p:cNvSpPr txBox="1"/>
          <p:nvPr/>
        </p:nvSpPr>
        <p:spPr>
          <a:xfrm>
            <a:off x="2216426" y="4138161"/>
            <a:ext cx="423407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MURF2 Full-edited</a:t>
            </a:r>
          </a:p>
        </p:txBody>
      </p:sp>
      <p:sp>
        <p:nvSpPr>
          <p:cNvPr id="26" name="TextBox 25">
            <a:extLst>
              <a:ext uri="{FF2B5EF4-FFF2-40B4-BE49-F238E27FC236}">
                <a16:creationId xmlns:a16="http://schemas.microsoft.com/office/drawing/2014/main" id="{D4451A6C-7921-996F-2023-939FC647F0E6}"/>
              </a:ext>
            </a:extLst>
          </p:cNvPr>
          <p:cNvSpPr txBox="1"/>
          <p:nvPr/>
        </p:nvSpPr>
        <p:spPr>
          <a:xfrm rot="19058445">
            <a:off x="1225795" y="3088152"/>
            <a:ext cx="12213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T-counts</a:t>
            </a:r>
          </a:p>
        </p:txBody>
      </p:sp>
      <p:sp>
        <p:nvSpPr>
          <p:cNvPr id="27" name="TextBox 26">
            <a:extLst>
              <a:ext uri="{FF2B5EF4-FFF2-40B4-BE49-F238E27FC236}">
                <a16:creationId xmlns:a16="http://schemas.microsoft.com/office/drawing/2014/main" id="{3EE33BD4-FBF8-1592-0F3A-1F29C5DCDECC}"/>
              </a:ext>
            </a:extLst>
          </p:cNvPr>
          <p:cNvSpPr txBox="1"/>
          <p:nvPr/>
        </p:nvSpPr>
        <p:spPr>
          <a:xfrm rot="19058445">
            <a:off x="1233921" y="6056590"/>
            <a:ext cx="115904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T-counts</a:t>
            </a:r>
          </a:p>
        </p:txBody>
      </p:sp>
      <p:sp>
        <p:nvSpPr>
          <p:cNvPr id="3" name="TextBox 2">
            <a:extLst>
              <a:ext uri="{FF2B5EF4-FFF2-40B4-BE49-F238E27FC236}">
                <a16:creationId xmlns:a16="http://schemas.microsoft.com/office/drawing/2014/main" id="{A3EC71C7-0D81-6C61-D1F9-5BF72CF46AAB}"/>
              </a:ext>
            </a:extLst>
          </p:cNvPr>
          <p:cNvSpPr txBox="1"/>
          <p:nvPr/>
        </p:nvSpPr>
        <p:spPr>
          <a:xfrm>
            <a:off x="1904999" y="1986521"/>
            <a:ext cx="6016488" cy="307777"/>
          </a:xfrm>
          <a:prstGeom prst="rect">
            <a:avLst/>
          </a:prstGeom>
          <a:noFill/>
        </p:spPr>
        <p:txBody>
          <a:bodyPr wrap="square" rtlCol="0">
            <a:spAutoFit/>
          </a:bodyPr>
          <a:lstStyle/>
          <a:p>
            <a:r>
              <a:rPr kumimoji="0" lang="pt-B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AAGAAAGGAAAACAA</a:t>
            </a:r>
            <a:r>
              <a:rPr kumimoji="0" lang="pt-BR"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AGAAAGGGGAAAGAGGCGAGA</a:t>
            </a:r>
            <a:r>
              <a:rPr kumimoji="0" lang="pt-B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GCGGGAGAG</a:t>
            </a:r>
            <a:endParaRPr lang="en-US" dirty="0"/>
          </a:p>
        </p:txBody>
      </p:sp>
      <p:sp>
        <p:nvSpPr>
          <p:cNvPr id="15" name="TextBox 14">
            <a:extLst>
              <a:ext uri="{FF2B5EF4-FFF2-40B4-BE49-F238E27FC236}">
                <a16:creationId xmlns:a16="http://schemas.microsoft.com/office/drawing/2014/main" id="{6392FAB2-9F9E-1B1C-2622-86B79CDAA7C9}"/>
              </a:ext>
            </a:extLst>
          </p:cNvPr>
          <p:cNvSpPr txBox="1"/>
          <p:nvPr/>
        </p:nvSpPr>
        <p:spPr>
          <a:xfrm>
            <a:off x="1766770" y="4960758"/>
            <a:ext cx="6016488" cy="307777"/>
          </a:xfrm>
          <a:prstGeom prst="rect">
            <a:avLst/>
          </a:prstGeom>
          <a:noFill/>
        </p:spPr>
        <p:txBody>
          <a:bodyPr wrap="square" rtlCol="0">
            <a:spAutoFit/>
          </a:bodyPr>
          <a:lstStyle/>
          <a:p>
            <a:r>
              <a:rPr kumimoji="0" lang="pt-B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AAGAAAGGAAAACAA</a:t>
            </a:r>
            <a:r>
              <a:rPr kumimoji="0" lang="pt-BR"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AGAAAGGGGAAAGAGGCGAGA</a:t>
            </a:r>
            <a:r>
              <a:rPr kumimoji="0" lang="pt-B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GCGGGAGAG</a:t>
            </a:r>
            <a:endParaRPr lang="en-US" dirty="0"/>
          </a:p>
        </p:txBody>
      </p:sp>
      <p:sp>
        <p:nvSpPr>
          <p:cNvPr id="20" name="TextBox 19">
            <a:extLst>
              <a:ext uri="{FF2B5EF4-FFF2-40B4-BE49-F238E27FC236}">
                <a16:creationId xmlns:a16="http://schemas.microsoft.com/office/drawing/2014/main" id="{031B0562-6304-B7C5-30A1-AE28B7BF41C7}"/>
              </a:ext>
            </a:extLst>
          </p:cNvPr>
          <p:cNvSpPr txBox="1"/>
          <p:nvPr/>
        </p:nvSpPr>
        <p:spPr>
          <a:xfrm>
            <a:off x="4177749" y="2458707"/>
            <a:ext cx="765314"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3</a:t>
            </a:r>
            <a:r>
              <a:rPr lang="en-US" sz="1600" b="1" baseline="30000" dirty="0">
                <a:latin typeface="Arial" panose="020B0604020202020204" pitchFamily="34" charset="0"/>
                <a:cs typeface="Arial" panose="020B0604020202020204" pitchFamily="34" charset="0"/>
              </a:rPr>
              <a:t>rd</a:t>
            </a:r>
            <a:r>
              <a:rPr lang="en-US" sz="1600" b="1" dirty="0">
                <a:latin typeface="Arial" panose="020B0604020202020204" pitchFamily="34" charset="0"/>
                <a:cs typeface="Arial" panose="020B0604020202020204" pitchFamily="34" charset="0"/>
              </a:rPr>
              <a:t> G</a:t>
            </a:r>
          </a:p>
        </p:txBody>
      </p:sp>
      <p:sp>
        <p:nvSpPr>
          <p:cNvPr id="21" name="TextBox 20">
            <a:extLst>
              <a:ext uri="{FF2B5EF4-FFF2-40B4-BE49-F238E27FC236}">
                <a16:creationId xmlns:a16="http://schemas.microsoft.com/office/drawing/2014/main" id="{DF84B184-C681-71BA-B23D-AA35CE60A81B}"/>
              </a:ext>
            </a:extLst>
          </p:cNvPr>
          <p:cNvSpPr txBox="1"/>
          <p:nvPr/>
        </p:nvSpPr>
        <p:spPr>
          <a:xfrm>
            <a:off x="3412435" y="2462186"/>
            <a:ext cx="765314"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11</a:t>
            </a:r>
            <a:r>
              <a:rPr lang="en-US" sz="1600" b="1" baseline="30000" dirty="0">
                <a:latin typeface="Arial" panose="020B0604020202020204" pitchFamily="34" charset="0"/>
                <a:cs typeface="Arial" panose="020B0604020202020204" pitchFamily="34" charset="0"/>
              </a:rPr>
              <a:t>th</a:t>
            </a:r>
            <a:r>
              <a:rPr lang="en-US" sz="1600" b="1" dirty="0">
                <a:latin typeface="Arial" panose="020B0604020202020204" pitchFamily="34" charset="0"/>
                <a:cs typeface="Arial" panose="020B0604020202020204" pitchFamily="34" charset="0"/>
              </a:rPr>
              <a:t> A</a:t>
            </a:r>
          </a:p>
        </p:txBody>
      </p:sp>
      <p:cxnSp>
        <p:nvCxnSpPr>
          <p:cNvPr id="23" name="Straight Arrow Connector 22">
            <a:extLst>
              <a:ext uri="{FF2B5EF4-FFF2-40B4-BE49-F238E27FC236}">
                <a16:creationId xmlns:a16="http://schemas.microsoft.com/office/drawing/2014/main" id="{4819CE0F-FDAC-0321-0EAA-461AF2057F82}"/>
              </a:ext>
            </a:extLst>
          </p:cNvPr>
          <p:cNvCxnSpPr>
            <a:stCxn id="21" idx="0"/>
          </p:cNvCxnSpPr>
          <p:nvPr/>
        </p:nvCxnSpPr>
        <p:spPr>
          <a:xfrm flipV="1">
            <a:off x="3795092" y="2259767"/>
            <a:ext cx="81169" cy="2024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B6D7205-91AB-04DF-78B0-3C981D2E9ACF}"/>
              </a:ext>
            </a:extLst>
          </p:cNvPr>
          <p:cNvCxnSpPr>
            <a:cxnSpLocks/>
          </p:cNvCxnSpPr>
          <p:nvPr/>
        </p:nvCxnSpPr>
        <p:spPr>
          <a:xfrm flipH="1" flipV="1">
            <a:off x="4105692" y="2257659"/>
            <a:ext cx="153226" cy="2010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D6A9DED9-15BC-7745-4D9C-C1E5C6D775B6}"/>
              </a:ext>
            </a:extLst>
          </p:cNvPr>
          <p:cNvSpPr txBox="1"/>
          <p:nvPr/>
        </p:nvSpPr>
        <p:spPr>
          <a:xfrm>
            <a:off x="4032894" y="5469987"/>
            <a:ext cx="765314"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3</a:t>
            </a:r>
            <a:r>
              <a:rPr lang="en-US" sz="1600" b="1" baseline="30000" dirty="0">
                <a:latin typeface="Arial" panose="020B0604020202020204" pitchFamily="34" charset="0"/>
                <a:cs typeface="Arial" panose="020B0604020202020204" pitchFamily="34" charset="0"/>
              </a:rPr>
              <a:t>rd</a:t>
            </a:r>
            <a:r>
              <a:rPr lang="en-US" sz="1600" b="1" dirty="0">
                <a:latin typeface="Arial" panose="020B0604020202020204" pitchFamily="34" charset="0"/>
                <a:cs typeface="Arial" panose="020B0604020202020204" pitchFamily="34" charset="0"/>
              </a:rPr>
              <a:t> G</a:t>
            </a:r>
          </a:p>
        </p:txBody>
      </p:sp>
      <p:sp>
        <p:nvSpPr>
          <p:cNvPr id="38" name="TextBox 37">
            <a:extLst>
              <a:ext uri="{FF2B5EF4-FFF2-40B4-BE49-F238E27FC236}">
                <a16:creationId xmlns:a16="http://schemas.microsoft.com/office/drawing/2014/main" id="{CE547FB2-6684-34B1-58E7-05F1DE024312}"/>
              </a:ext>
            </a:extLst>
          </p:cNvPr>
          <p:cNvSpPr txBox="1"/>
          <p:nvPr/>
        </p:nvSpPr>
        <p:spPr>
          <a:xfrm>
            <a:off x="3267580" y="5473466"/>
            <a:ext cx="765314"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11</a:t>
            </a:r>
            <a:r>
              <a:rPr lang="en-US" sz="1600" b="1" baseline="30000" dirty="0">
                <a:latin typeface="Arial" panose="020B0604020202020204" pitchFamily="34" charset="0"/>
                <a:cs typeface="Arial" panose="020B0604020202020204" pitchFamily="34" charset="0"/>
              </a:rPr>
              <a:t>th</a:t>
            </a:r>
            <a:r>
              <a:rPr lang="en-US" sz="1600" b="1" dirty="0">
                <a:latin typeface="Arial" panose="020B0604020202020204" pitchFamily="34" charset="0"/>
                <a:cs typeface="Arial" panose="020B0604020202020204" pitchFamily="34" charset="0"/>
              </a:rPr>
              <a:t> A</a:t>
            </a:r>
          </a:p>
        </p:txBody>
      </p:sp>
      <p:cxnSp>
        <p:nvCxnSpPr>
          <p:cNvPr id="39" name="Straight Arrow Connector 38">
            <a:extLst>
              <a:ext uri="{FF2B5EF4-FFF2-40B4-BE49-F238E27FC236}">
                <a16:creationId xmlns:a16="http://schemas.microsoft.com/office/drawing/2014/main" id="{8ADC9EB4-3FD2-0F39-1CB6-D4E15237B5E0}"/>
              </a:ext>
            </a:extLst>
          </p:cNvPr>
          <p:cNvCxnSpPr>
            <a:stCxn id="38" idx="0"/>
          </p:cNvCxnSpPr>
          <p:nvPr/>
        </p:nvCxnSpPr>
        <p:spPr>
          <a:xfrm flipV="1">
            <a:off x="3650237" y="5271047"/>
            <a:ext cx="81169" cy="2024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50C374B6-38A1-C19C-0B61-A67C28DDB1A6}"/>
              </a:ext>
            </a:extLst>
          </p:cNvPr>
          <p:cNvCxnSpPr>
            <a:cxnSpLocks/>
          </p:cNvCxnSpPr>
          <p:nvPr/>
        </p:nvCxnSpPr>
        <p:spPr>
          <a:xfrm flipH="1" flipV="1">
            <a:off x="3960837" y="5268939"/>
            <a:ext cx="153226" cy="2010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7CF3A2E-2DC8-90CE-06FA-D48C8CD03619}"/>
              </a:ext>
            </a:extLst>
          </p:cNvPr>
          <p:cNvCxnSpPr>
            <a:cxnSpLocks/>
            <a:stCxn id="21" idx="2"/>
          </p:cNvCxnSpPr>
          <p:nvPr/>
        </p:nvCxnSpPr>
        <p:spPr>
          <a:xfrm>
            <a:off x="3795092" y="2800740"/>
            <a:ext cx="1595729" cy="2263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9E6E99A-25AE-9B1D-B6E9-A96A59D5A0D6}"/>
              </a:ext>
            </a:extLst>
          </p:cNvPr>
          <p:cNvCxnSpPr>
            <a:cxnSpLocks/>
          </p:cNvCxnSpPr>
          <p:nvPr/>
        </p:nvCxnSpPr>
        <p:spPr>
          <a:xfrm flipH="1">
            <a:off x="3690821" y="5751433"/>
            <a:ext cx="568097" cy="7120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6A2B5C1-B87B-E58F-86B0-FE03907DA6F9}"/>
              </a:ext>
            </a:extLst>
          </p:cNvPr>
          <p:cNvSpPr txBox="1"/>
          <p:nvPr/>
        </p:nvSpPr>
        <p:spPr>
          <a:xfrm>
            <a:off x="9924740" y="1503872"/>
            <a:ext cx="232575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Sequence w/ Ts</a:t>
            </a:r>
          </a:p>
        </p:txBody>
      </p:sp>
      <p:sp>
        <p:nvSpPr>
          <p:cNvPr id="9" name="TextBox 8">
            <a:extLst>
              <a:ext uri="{FF2B5EF4-FFF2-40B4-BE49-F238E27FC236}">
                <a16:creationId xmlns:a16="http://schemas.microsoft.com/office/drawing/2014/main" id="{3719FB04-CB90-CECE-5C6C-6F0C81DEFF09}"/>
              </a:ext>
            </a:extLst>
          </p:cNvPr>
          <p:cNvSpPr txBox="1"/>
          <p:nvPr/>
        </p:nvSpPr>
        <p:spPr>
          <a:xfrm>
            <a:off x="9924740" y="1940354"/>
            <a:ext cx="232575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T-strip Sequence</a:t>
            </a:r>
          </a:p>
        </p:txBody>
      </p:sp>
    </p:spTree>
    <p:extLst>
      <p:ext uri="{BB962C8B-B14F-4D97-AF65-F5344CB8AC3E}">
        <p14:creationId xmlns:p14="http://schemas.microsoft.com/office/powerpoint/2010/main" val="922294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1723-BCE7-D6B1-6D3D-BCA2B4A09A50}"/>
              </a:ext>
            </a:extLst>
          </p:cNvPr>
          <p:cNvSpPr>
            <a:spLocks noGrp="1"/>
          </p:cNvSpPr>
          <p:nvPr>
            <p:ph type="title"/>
          </p:nvPr>
        </p:nvSpPr>
        <p:spPr>
          <a:xfrm>
            <a:off x="256899" y="210681"/>
            <a:ext cx="6457122" cy="678320"/>
          </a:xfrm>
        </p:spPr>
        <p:txBody>
          <a:bodyPr>
            <a:normAutofit/>
          </a:bodyPr>
          <a:lstStyle/>
          <a:p>
            <a:pPr algn="ctr"/>
            <a:r>
              <a:rPr lang="en-US" sz="2400" b="1" dirty="0">
                <a:latin typeface="Arial" panose="020B0604020202020204" pitchFamily="34" charset="0"/>
                <a:cs typeface="Arial" panose="020B0604020202020204" pitchFamily="34" charset="0"/>
              </a:rPr>
              <a:t>T-Counts, Compiled and Ordered</a:t>
            </a:r>
          </a:p>
        </p:txBody>
      </p:sp>
      <p:graphicFrame>
        <p:nvGraphicFramePr>
          <p:cNvPr id="6" name="Object 5">
            <a:extLst>
              <a:ext uri="{FF2B5EF4-FFF2-40B4-BE49-F238E27FC236}">
                <a16:creationId xmlns:a16="http://schemas.microsoft.com/office/drawing/2014/main" id="{4269CECD-483D-9651-9295-C8754120BBB5}"/>
              </a:ext>
            </a:extLst>
          </p:cNvPr>
          <p:cNvGraphicFramePr>
            <a:graphicFrameLocks noChangeAspect="1"/>
          </p:cNvGraphicFramePr>
          <p:nvPr>
            <p:extLst>
              <p:ext uri="{D42A27DB-BD31-4B8C-83A1-F6EECF244321}">
                <p14:modId xmlns:p14="http://schemas.microsoft.com/office/powerpoint/2010/main" val="33695294"/>
              </p:ext>
            </p:extLst>
          </p:nvPr>
        </p:nvGraphicFramePr>
        <p:xfrm>
          <a:off x="6994000" y="1113225"/>
          <a:ext cx="4608876" cy="5639206"/>
        </p:xfrm>
        <a:graphic>
          <a:graphicData uri="http://schemas.openxmlformats.org/presentationml/2006/ole">
            <mc:AlternateContent xmlns:mc="http://schemas.openxmlformats.org/markup-compatibility/2006">
              <mc:Choice xmlns:v="urn:schemas-microsoft-com:vml" Requires="v">
                <p:oleObj name="Worksheet" r:id="rId3" imgW="3467026" imgH="4241653" progId="Excel.Sheet.12">
                  <p:embed/>
                </p:oleObj>
              </mc:Choice>
              <mc:Fallback>
                <p:oleObj name="Worksheet" r:id="rId3" imgW="3467026" imgH="4241653" progId="Excel.Sheet.12">
                  <p:embed/>
                  <p:pic>
                    <p:nvPicPr>
                      <p:cNvPr id="6" name="Object 5">
                        <a:extLst>
                          <a:ext uri="{FF2B5EF4-FFF2-40B4-BE49-F238E27FC236}">
                            <a16:creationId xmlns:a16="http://schemas.microsoft.com/office/drawing/2014/main" id="{4269CECD-483D-9651-9295-C8754120BBB5}"/>
                          </a:ext>
                        </a:extLst>
                      </p:cNvPr>
                      <p:cNvPicPr/>
                      <p:nvPr/>
                    </p:nvPicPr>
                    <p:blipFill>
                      <a:blip r:embed="rId4"/>
                      <a:stretch>
                        <a:fillRect/>
                      </a:stretch>
                    </p:blipFill>
                    <p:spPr>
                      <a:xfrm>
                        <a:off x="6994000" y="1113225"/>
                        <a:ext cx="4608876" cy="563920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3EBA98B-8B8F-16D5-9BBF-2A4DC9634938}"/>
              </a:ext>
            </a:extLst>
          </p:cNvPr>
          <p:cNvSpPr txBox="1"/>
          <p:nvPr/>
        </p:nvSpPr>
        <p:spPr>
          <a:xfrm>
            <a:off x="662554" y="879813"/>
            <a:ext cx="5585791"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MURF2 BF A3 L270R data is displayed here </a:t>
            </a:r>
            <a:r>
              <a:rPr lang="en-US" dirty="0">
                <a:latin typeface="Arial" panose="020B0604020202020204" pitchFamily="34" charset="0"/>
                <a:cs typeface="Arial" panose="020B0604020202020204" pitchFamily="34" charset="0"/>
                <a:sym typeface="Wingdings" panose="05000000000000000000" pitchFamily="2" charset="2"/>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Entire dataset for a sample is integrated into one .csv file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data can be incorporated into graphs that display frequency of types of editing at any given editing site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Note: The data display for the bubble plot is an older version, but the way PARERS counts the Ts is the same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8" name="Picture 7" descr="A picture containing text, screenshot, diagram, line&#10;&#10;Description automatically generated">
            <a:extLst>
              <a:ext uri="{FF2B5EF4-FFF2-40B4-BE49-F238E27FC236}">
                <a16:creationId xmlns:a16="http://schemas.microsoft.com/office/drawing/2014/main" id="{0A63BE33-7CCD-0800-0310-3FC10E5E4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73" y="3429000"/>
            <a:ext cx="5889354" cy="3323431"/>
          </a:xfrm>
          <a:prstGeom prst="rect">
            <a:avLst/>
          </a:prstGeom>
        </p:spPr>
      </p:pic>
      <p:cxnSp>
        <p:nvCxnSpPr>
          <p:cNvPr id="4" name="Straight Arrow Connector 3">
            <a:extLst>
              <a:ext uri="{FF2B5EF4-FFF2-40B4-BE49-F238E27FC236}">
                <a16:creationId xmlns:a16="http://schemas.microsoft.com/office/drawing/2014/main" id="{580BF898-6D18-830D-19E9-DD882303EF2F}"/>
              </a:ext>
            </a:extLst>
          </p:cNvPr>
          <p:cNvCxnSpPr>
            <a:cxnSpLocks/>
          </p:cNvCxnSpPr>
          <p:nvPr/>
        </p:nvCxnSpPr>
        <p:spPr>
          <a:xfrm>
            <a:off x="7539912" y="655093"/>
            <a:ext cx="0" cy="3548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E69E76-5DEF-1FAA-67BB-290EE478186C}"/>
              </a:ext>
            </a:extLst>
          </p:cNvPr>
          <p:cNvCxnSpPr>
            <a:cxnSpLocks/>
          </p:cNvCxnSpPr>
          <p:nvPr/>
        </p:nvCxnSpPr>
        <p:spPr>
          <a:xfrm>
            <a:off x="11172491" y="686560"/>
            <a:ext cx="0" cy="3548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2BD855F-6609-795A-4B08-52E8C3880F2A}"/>
              </a:ext>
            </a:extLst>
          </p:cNvPr>
          <p:cNvSpPr txBox="1"/>
          <p:nvPr/>
        </p:nvSpPr>
        <p:spPr>
          <a:xfrm>
            <a:off x="6714021" y="65183"/>
            <a:ext cx="2169993"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This column contains the indices from Python (As, Cs, and </a:t>
            </a:r>
            <a:r>
              <a:rPr lang="en-US" sz="1000" dirty="0" err="1">
                <a:latin typeface="Arial" panose="020B0604020202020204" pitchFamily="34" charset="0"/>
                <a:cs typeface="Arial" panose="020B0604020202020204" pitchFamily="34" charset="0"/>
              </a:rPr>
              <a:t>Gs</a:t>
            </a:r>
            <a:r>
              <a:rPr lang="en-US" sz="1000" dirty="0">
                <a:latin typeface="Arial" panose="020B0604020202020204" pitchFamily="34" charset="0"/>
                <a:cs typeface="Arial" panose="020B0604020202020204" pitchFamily="34" charset="0"/>
              </a:rPr>
              <a:t>, were indexed separately)</a:t>
            </a:r>
          </a:p>
        </p:txBody>
      </p:sp>
      <p:sp>
        <p:nvSpPr>
          <p:cNvPr id="13" name="TextBox 12">
            <a:extLst>
              <a:ext uri="{FF2B5EF4-FFF2-40B4-BE49-F238E27FC236}">
                <a16:creationId xmlns:a16="http://schemas.microsoft.com/office/drawing/2014/main" id="{0188A928-3340-5C5A-A380-1D4034385285}"/>
              </a:ext>
            </a:extLst>
          </p:cNvPr>
          <p:cNvSpPr txBox="1"/>
          <p:nvPr/>
        </p:nvSpPr>
        <p:spPr>
          <a:xfrm>
            <a:off x="10328952" y="-21326"/>
            <a:ext cx="1863048" cy="707886"/>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This column contains the new indices to be used by R. (starting with ‘1’ and in nucleotide order)</a:t>
            </a:r>
          </a:p>
        </p:txBody>
      </p:sp>
    </p:spTree>
    <p:extLst>
      <p:ext uri="{BB962C8B-B14F-4D97-AF65-F5344CB8AC3E}">
        <p14:creationId xmlns:p14="http://schemas.microsoft.com/office/powerpoint/2010/main" val="409371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diagram, line&#10;&#10;Description automatically generated">
            <a:extLst>
              <a:ext uri="{FF2B5EF4-FFF2-40B4-BE49-F238E27FC236}">
                <a16:creationId xmlns:a16="http://schemas.microsoft.com/office/drawing/2014/main" id="{C0DF15C0-ECA2-4028-DC85-7F4B0B428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73" y="3429000"/>
            <a:ext cx="5889354" cy="3323431"/>
          </a:xfrm>
          <a:prstGeom prst="rect">
            <a:avLst/>
          </a:prstGeom>
        </p:spPr>
      </p:pic>
      <p:sp>
        <p:nvSpPr>
          <p:cNvPr id="2" name="Title 1">
            <a:extLst>
              <a:ext uri="{FF2B5EF4-FFF2-40B4-BE49-F238E27FC236}">
                <a16:creationId xmlns:a16="http://schemas.microsoft.com/office/drawing/2014/main" id="{0EAC1723-BCE7-D6B1-6D3D-BCA2B4A09A50}"/>
              </a:ext>
            </a:extLst>
          </p:cNvPr>
          <p:cNvSpPr>
            <a:spLocks noGrp="1"/>
          </p:cNvSpPr>
          <p:nvPr>
            <p:ph type="title"/>
          </p:nvPr>
        </p:nvSpPr>
        <p:spPr>
          <a:xfrm>
            <a:off x="256899" y="210680"/>
            <a:ext cx="6457122" cy="1325563"/>
          </a:xfrm>
        </p:spPr>
        <p:txBody>
          <a:bodyPr/>
          <a:lstStyle/>
          <a:p>
            <a:pPr algn="ctr"/>
            <a:r>
              <a:rPr lang="en-US" b="1" dirty="0">
                <a:latin typeface="Arial" panose="020B0604020202020204" pitchFamily="34" charset="0"/>
                <a:cs typeface="Arial" panose="020B0604020202020204" pitchFamily="34" charset="0"/>
              </a:rPr>
              <a:t>T-Counts, Compiled and Ordered</a:t>
            </a:r>
          </a:p>
        </p:txBody>
      </p:sp>
      <p:graphicFrame>
        <p:nvGraphicFramePr>
          <p:cNvPr id="6" name="Object 5">
            <a:extLst>
              <a:ext uri="{FF2B5EF4-FFF2-40B4-BE49-F238E27FC236}">
                <a16:creationId xmlns:a16="http://schemas.microsoft.com/office/drawing/2014/main" id="{4269CECD-483D-9651-9295-C8754120BBB5}"/>
              </a:ext>
            </a:extLst>
          </p:cNvPr>
          <p:cNvGraphicFramePr>
            <a:graphicFrameLocks noChangeAspect="1"/>
          </p:cNvGraphicFramePr>
          <p:nvPr/>
        </p:nvGraphicFramePr>
        <p:xfrm>
          <a:off x="6502676" y="105569"/>
          <a:ext cx="5432425" cy="6646862"/>
        </p:xfrm>
        <a:graphic>
          <a:graphicData uri="http://schemas.openxmlformats.org/presentationml/2006/ole">
            <mc:AlternateContent xmlns:mc="http://schemas.openxmlformats.org/markup-compatibility/2006">
              <mc:Choice xmlns:v="urn:schemas-microsoft-com:vml" Requires="v">
                <p:oleObj name="Worksheet" r:id="rId3" imgW="3467026" imgH="4241653" progId="Excel.Sheet.12">
                  <p:embed/>
                </p:oleObj>
              </mc:Choice>
              <mc:Fallback>
                <p:oleObj name="Worksheet" r:id="rId3" imgW="3467026" imgH="4241653" progId="Excel.Sheet.12">
                  <p:embed/>
                  <p:pic>
                    <p:nvPicPr>
                      <p:cNvPr id="6" name="Object 5">
                        <a:extLst>
                          <a:ext uri="{FF2B5EF4-FFF2-40B4-BE49-F238E27FC236}">
                            <a16:creationId xmlns:a16="http://schemas.microsoft.com/office/drawing/2014/main" id="{4269CECD-483D-9651-9295-C8754120BBB5}"/>
                          </a:ext>
                        </a:extLst>
                      </p:cNvPr>
                      <p:cNvPicPr/>
                      <p:nvPr/>
                    </p:nvPicPr>
                    <p:blipFill>
                      <a:blip r:embed="rId4"/>
                      <a:stretch>
                        <a:fillRect/>
                      </a:stretch>
                    </p:blipFill>
                    <p:spPr>
                      <a:xfrm>
                        <a:off x="6502676" y="105569"/>
                        <a:ext cx="5432425" cy="664686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3EBA98B-8B8F-16D5-9BBF-2A4DC9634938}"/>
              </a:ext>
            </a:extLst>
          </p:cNvPr>
          <p:cNvSpPr txBox="1"/>
          <p:nvPr/>
        </p:nvSpPr>
        <p:spPr>
          <a:xfrm>
            <a:off x="692564" y="1536813"/>
            <a:ext cx="5585791"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MURF2 BF A3 L270R data is displayed here </a:t>
            </a:r>
            <a:r>
              <a:rPr lang="en-US" dirty="0">
                <a:latin typeface="Arial" panose="020B0604020202020204" pitchFamily="34" charset="0"/>
                <a:cs typeface="Arial" panose="020B0604020202020204" pitchFamily="34" charset="0"/>
                <a:sym typeface="Wingdings" panose="05000000000000000000" pitchFamily="2" charset="2"/>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Entire dataset for a sample is integrated into one csv file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data can be incorporated into graphs that display frequency of types of editing at any given editing site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49944C8-C91B-A615-71C7-A44BB9F74E6D}"/>
              </a:ext>
            </a:extLst>
          </p:cNvPr>
          <p:cNvSpPr/>
          <p:nvPr/>
        </p:nvSpPr>
        <p:spPr>
          <a:xfrm>
            <a:off x="6481410" y="417596"/>
            <a:ext cx="5432425" cy="2559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B319E1-5C02-6554-2549-0448850B9F7C}"/>
              </a:ext>
            </a:extLst>
          </p:cNvPr>
          <p:cNvSpPr/>
          <p:nvPr/>
        </p:nvSpPr>
        <p:spPr>
          <a:xfrm>
            <a:off x="785900" y="4185500"/>
            <a:ext cx="232195" cy="2297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893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D6EE1D-DB3D-E132-6821-A4D38D260E47}"/>
              </a:ext>
            </a:extLst>
          </p:cNvPr>
          <p:cNvPicPr>
            <a:picLocks noChangeAspect="1"/>
          </p:cNvPicPr>
          <p:nvPr/>
        </p:nvPicPr>
        <p:blipFill>
          <a:blip r:embed="rId2"/>
          <a:stretch>
            <a:fillRect/>
          </a:stretch>
        </p:blipFill>
        <p:spPr>
          <a:xfrm>
            <a:off x="511805" y="3429823"/>
            <a:ext cx="5889246" cy="3322608"/>
          </a:xfrm>
          <a:prstGeom prst="rect">
            <a:avLst/>
          </a:prstGeom>
        </p:spPr>
      </p:pic>
      <p:sp>
        <p:nvSpPr>
          <p:cNvPr id="2" name="Title 1">
            <a:extLst>
              <a:ext uri="{FF2B5EF4-FFF2-40B4-BE49-F238E27FC236}">
                <a16:creationId xmlns:a16="http://schemas.microsoft.com/office/drawing/2014/main" id="{0EAC1723-BCE7-D6B1-6D3D-BCA2B4A09A50}"/>
              </a:ext>
            </a:extLst>
          </p:cNvPr>
          <p:cNvSpPr>
            <a:spLocks noGrp="1"/>
          </p:cNvSpPr>
          <p:nvPr>
            <p:ph type="title"/>
          </p:nvPr>
        </p:nvSpPr>
        <p:spPr>
          <a:xfrm>
            <a:off x="256899" y="210680"/>
            <a:ext cx="6457122" cy="1325563"/>
          </a:xfrm>
        </p:spPr>
        <p:txBody>
          <a:bodyPr/>
          <a:lstStyle/>
          <a:p>
            <a:pPr algn="ctr"/>
            <a:r>
              <a:rPr lang="en-US" b="1" dirty="0">
                <a:latin typeface="Arial" panose="020B0604020202020204" pitchFamily="34" charset="0"/>
                <a:cs typeface="Arial" panose="020B0604020202020204" pitchFamily="34" charset="0"/>
              </a:rPr>
              <a:t>T-Counts, Compiled and Ordered</a:t>
            </a:r>
          </a:p>
        </p:txBody>
      </p:sp>
      <p:graphicFrame>
        <p:nvGraphicFramePr>
          <p:cNvPr id="6" name="Object 5">
            <a:extLst>
              <a:ext uri="{FF2B5EF4-FFF2-40B4-BE49-F238E27FC236}">
                <a16:creationId xmlns:a16="http://schemas.microsoft.com/office/drawing/2014/main" id="{4269CECD-483D-9651-9295-C8754120BBB5}"/>
              </a:ext>
            </a:extLst>
          </p:cNvPr>
          <p:cNvGraphicFramePr>
            <a:graphicFrameLocks noChangeAspect="1"/>
          </p:cNvGraphicFramePr>
          <p:nvPr/>
        </p:nvGraphicFramePr>
        <p:xfrm>
          <a:off x="6502676" y="105569"/>
          <a:ext cx="5432425" cy="6646862"/>
        </p:xfrm>
        <a:graphic>
          <a:graphicData uri="http://schemas.openxmlformats.org/presentationml/2006/ole">
            <mc:AlternateContent xmlns:mc="http://schemas.openxmlformats.org/markup-compatibility/2006">
              <mc:Choice xmlns:v="urn:schemas-microsoft-com:vml" Requires="v">
                <p:oleObj name="Worksheet" r:id="rId3" imgW="3467026" imgH="4241653" progId="Excel.Sheet.12">
                  <p:embed/>
                </p:oleObj>
              </mc:Choice>
              <mc:Fallback>
                <p:oleObj name="Worksheet" r:id="rId3" imgW="3467026" imgH="4241653" progId="Excel.Sheet.12">
                  <p:embed/>
                  <p:pic>
                    <p:nvPicPr>
                      <p:cNvPr id="6" name="Object 5">
                        <a:extLst>
                          <a:ext uri="{FF2B5EF4-FFF2-40B4-BE49-F238E27FC236}">
                            <a16:creationId xmlns:a16="http://schemas.microsoft.com/office/drawing/2014/main" id="{4269CECD-483D-9651-9295-C8754120BBB5}"/>
                          </a:ext>
                        </a:extLst>
                      </p:cNvPr>
                      <p:cNvPicPr/>
                      <p:nvPr/>
                    </p:nvPicPr>
                    <p:blipFill>
                      <a:blip r:embed="rId4"/>
                      <a:stretch>
                        <a:fillRect/>
                      </a:stretch>
                    </p:blipFill>
                    <p:spPr>
                      <a:xfrm>
                        <a:off x="6502676" y="105569"/>
                        <a:ext cx="5432425" cy="664686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3EBA98B-8B8F-16D5-9BBF-2A4DC9634938}"/>
              </a:ext>
            </a:extLst>
          </p:cNvPr>
          <p:cNvSpPr txBox="1"/>
          <p:nvPr/>
        </p:nvSpPr>
        <p:spPr>
          <a:xfrm>
            <a:off x="692564" y="1587613"/>
            <a:ext cx="5585791"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MURF2 BF A3 L270R data is displayed here </a:t>
            </a:r>
            <a:r>
              <a:rPr lang="en-US" dirty="0">
                <a:latin typeface="Arial" panose="020B0604020202020204" pitchFamily="34" charset="0"/>
                <a:cs typeface="Arial" panose="020B0604020202020204" pitchFamily="34" charset="0"/>
                <a:sym typeface="Wingdings" panose="05000000000000000000" pitchFamily="2" charset="2"/>
              </a:rPr>
              <a: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Entire dataset for a sample is integrated into one csv file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These data can be incorporated into graphs that display frequency of types of editing at any given editing site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49944C8-C91B-A615-71C7-A44BB9F74E6D}"/>
              </a:ext>
            </a:extLst>
          </p:cNvPr>
          <p:cNvSpPr/>
          <p:nvPr/>
        </p:nvSpPr>
        <p:spPr>
          <a:xfrm>
            <a:off x="6485850" y="2968034"/>
            <a:ext cx="5449251" cy="31882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B319E1-5C02-6554-2549-0448850B9F7C}"/>
              </a:ext>
            </a:extLst>
          </p:cNvPr>
          <p:cNvSpPr/>
          <p:nvPr/>
        </p:nvSpPr>
        <p:spPr>
          <a:xfrm>
            <a:off x="1017412" y="3679735"/>
            <a:ext cx="199377" cy="2812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1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85E7F5-791D-CC02-D01C-113275158AFD}"/>
              </a:ext>
            </a:extLst>
          </p:cNvPr>
          <p:cNvSpPr>
            <a:spLocks noGrp="1"/>
          </p:cNvSpPr>
          <p:nvPr>
            <p:ph type="title"/>
          </p:nvPr>
        </p:nvSpPr>
        <p:spPr>
          <a:xfrm>
            <a:off x="838200" y="311961"/>
            <a:ext cx="10515600" cy="942680"/>
          </a:xfrm>
        </p:spPr>
        <p:txBody>
          <a:bodyPr>
            <a:normAutofit/>
          </a:bodyPr>
          <a:lstStyle/>
          <a:p>
            <a:pPr algn="ctr"/>
            <a:r>
              <a:rPr lang="en-US" sz="3200" b="1" dirty="0">
                <a:latin typeface="Arial" panose="020B0604020202020204" pitchFamily="34" charset="0"/>
                <a:cs typeface="Arial" panose="020B0604020202020204" pitchFamily="34" charset="0"/>
              </a:rPr>
              <a:t>Bar Graph Editing Rules</a:t>
            </a:r>
          </a:p>
        </p:txBody>
      </p:sp>
      <p:sp>
        <p:nvSpPr>
          <p:cNvPr id="5" name="TextBox 4">
            <a:extLst>
              <a:ext uri="{FF2B5EF4-FFF2-40B4-BE49-F238E27FC236}">
                <a16:creationId xmlns:a16="http://schemas.microsoft.com/office/drawing/2014/main" id="{65377A50-3167-1C20-DB4C-6273C90F2A07}"/>
              </a:ext>
            </a:extLst>
          </p:cNvPr>
          <p:cNvSpPr txBox="1"/>
          <p:nvPr/>
        </p:nvSpPr>
        <p:spPr>
          <a:xfrm>
            <a:off x="415555" y="1278197"/>
            <a:ext cx="11360889"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Comparison of </a:t>
            </a:r>
            <a:r>
              <a:rPr lang="en-US" b="1" dirty="0">
                <a:latin typeface="Arial" panose="020B0604020202020204" pitchFamily="34" charset="0"/>
                <a:cs typeface="Arial" panose="020B0604020202020204" pitchFamily="34" charset="0"/>
              </a:rPr>
              <a:t>T counts</a:t>
            </a:r>
            <a:r>
              <a:rPr lang="en-US" dirty="0">
                <a:latin typeface="Arial" panose="020B0604020202020204" pitchFamily="34" charset="0"/>
                <a:cs typeface="Arial" panose="020B0604020202020204" pitchFamily="34" charset="0"/>
              </a:rPr>
              <a:t> at a given editing site, between the sample, pre-edited, and fully-edited sequence  </a:t>
            </a:r>
          </a:p>
        </p:txBody>
      </p:sp>
      <p:sp>
        <p:nvSpPr>
          <p:cNvPr id="15" name="TextBox 14">
            <a:extLst>
              <a:ext uri="{FF2B5EF4-FFF2-40B4-BE49-F238E27FC236}">
                <a16:creationId xmlns:a16="http://schemas.microsoft.com/office/drawing/2014/main" id="{8566FD99-41EB-4EF9-371A-CA0328F87BA9}"/>
              </a:ext>
            </a:extLst>
          </p:cNvPr>
          <p:cNvSpPr txBox="1"/>
          <p:nvPr/>
        </p:nvSpPr>
        <p:spPr>
          <a:xfrm>
            <a:off x="723014" y="1924486"/>
            <a:ext cx="1648046"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Full-Edited: </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Pre-Edited: </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Sample read: </a:t>
            </a:r>
          </a:p>
        </p:txBody>
      </p:sp>
      <p:sp>
        <p:nvSpPr>
          <p:cNvPr id="16" name="TextBox 15">
            <a:extLst>
              <a:ext uri="{FF2B5EF4-FFF2-40B4-BE49-F238E27FC236}">
                <a16:creationId xmlns:a16="http://schemas.microsoft.com/office/drawing/2014/main" id="{A77B03FC-CC50-AFA3-A7A5-9B7E7A8D3101}"/>
              </a:ext>
            </a:extLst>
          </p:cNvPr>
          <p:cNvSpPr txBox="1"/>
          <p:nvPr/>
        </p:nvSpPr>
        <p:spPr>
          <a:xfrm>
            <a:off x="2480930" y="1928031"/>
            <a:ext cx="7747591"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	1	1	0	2	2	0	2	0</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0	0	2	1	1	0	0	2	2</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0	1	1	1	1	1	1	1	1</a:t>
            </a:r>
          </a:p>
        </p:txBody>
      </p:sp>
      <p:sp>
        <p:nvSpPr>
          <p:cNvPr id="17" name="TextBox 16">
            <a:extLst>
              <a:ext uri="{FF2B5EF4-FFF2-40B4-BE49-F238E27FC236}">
                <a16:creationId xmlns:a16="http://schemas.microsoft.com/office/drawing/2014/main" id="{AF6DEBB1-3022-E237-6268-81AC68697BA6}"/>
              </a:ext>
            </a:extLst>
          </p:cNvPr>
          <p:cNvSpPr txBox="1"/>
          <p:nvPr/>
        </p:nvSpPr>
        <p:spPr>
          <a:xfrm rot="2700000">
            <a:off x="2200686" y="3613054"/>
            <a:ext cx="94222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No Edit</a:t>
            </a:r>
          </a:p>
        </p:txBody>
      </p:sp>
      <p:sp>
        <p:nvSpPr>
          <p:cNvPr id="18" name="TextBox 17">
            <a:extLst>
              <a:ext uri="{FF2B5EF4-FFF2-40B4-BE49-F238E27FC236}">
                <a16:creationId xmlns:a16="http://schemas.microsoft.com/office/drawing/2014/main" id="{0BE97498-F4E0-C3D6-9288-65A71CB43FBB}"/>
              </a:ext>
            </a:extLst>
          </p:cNvPr>
          <p:cNvSpPr txBox="1"/>
          <p:nvPr/>
        </p:nvSpPr>
        <p:spPr>
          <a:xfrm rot="2700000">
            <a:off x="3079344" y="3729998"/>
            <a:ext cx="1272991"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Insertion</a:t>
            </a:r>
          </a:p>
        </p:txBody>
      </p:sp>
      <p:sp>
        <p:nvSpPr>
          <p:cNvPr id="19" name="TextBox 18">
            <a:extLst>
              <a:ext uri="{FF2B5EF4-FFF2-40B4-BE49-F238E27FC236}">
                <a16:creationId xmlns:a16="http://schemas.microsoft.com/office/drawing/2014/main" id="{2A119522-2066-C283-B10C-1E6EDBF2F9C7}"/>
              </a:ext>
            </a:extLst>
          </p:cNvPr>
          <p:cNvSpPr txBox="1"/>
          <p:nvPr/>
        </p:nvSpPr>
        <p:spPr>
          <a:xfrm rot="2700000">
            <a:off x="3970111" y="3785581"/>
            <a:ext cx="1430200"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Deletion</a:t>
            </a:r>
          </a:p>
        </p:txBody>
      </p:sp>
      <p:sp>
        <p:nvSpPr>
          <p:cNvPr id="21" name="TextBox 20">
            <a:extLst>
              <a:ext uri="{FF2B5EF4-FFF2-40B4-BE49-F238E27FC236}">
                <a16:creationId xmlns:a16="http://schemas.microsoft.com/office/drawing/2014/main" id="{4B268F7A-742B-24A9-50A7-0BC886621FE5}"/>
              </a:ext>
            </a:extLst>
          </p:cNvPr>
          <p:cNvSpPr txBox="1"/>
          <p:nvPr/>
        </p:nvSpPr>
        <p:spPr>
          <a:xfrm rot="2700000">
            <a:off x="4940024" y="3612210"/>
            <a:ext cx="94222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No Edit</a:t>
            </a:r>
          </a:p>
        </p:txBody>
      </p:sp>
      <p:sp>
        <p:nvSpPr>
          <p:cNvPr id="22" name="TextBox 21">
            <a:extLst>
              <a:ext uri="{FF2B5EF4-FFF2-40B4-BE49-F238E27FC236}">
                <a16:creationId xmlns:a16="http://schemas.microsoft.com/office/drawing/2014/main" id="{8D13DFDF-D525-992F-2BAC-64CF0FEAF833}"/>
              </a:ext>
            </a:extLst>
          </p:cNvPr>
          <p:cNvSpPr txBox="1"/>
          <p:nvPr/>
        </p:nvSpPr>
        <p:spPr>
          <a:xfrm rot="2700000">
            <a:off x="5850885" y="3612210"/>
            <a:ext cx="942223"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No Edit</a:t>
            </a:r>
          </a:p>
        </p:txBody>
      </p:sp>
      <p:sp>
        <p:nvSpPr>
          <p:cNvPr id="23" name="TextBox 22">
            <a:extLst>
              <a:ext uri="{FF2B5EF4-FFF2-40B4-BE49-F238E27FC236}">
                <a16:creationId xmlns:a16="http://schemas.microsoft.com/office/drawing/2014/main" id="{C9B80F61-D804-08FF-9763-A13511E4E238}"/>
              </a:ext>
            </a:extLst>
          </p:cNvPr>
          <p:cNvSpPr txBox="1"/>
          <p:nvPr/>
        </p:nvSpPr>
        <p:spPr>
          <a:xfrm rot="2700000">
            <a:off x="6716498" y="3753788"/>
            <a:ext cx="1690872"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Incomplete insertion</a:t>
            </a:r>
          </a:p>
        </p:txBody>
      </p:sp>
      <p:sp>
        <p:nvSpPr>
          <p:cNvPr id="24" name="TextBox 23">
            <a:extLst>
              <a:ext uri="{FF2B5EF4-FFF2-40B4-BE49-F238E27FC236}">
                <a16:creationId xmlns:a16="http://schemas.microsoft.com/office/drawing/2014/main" id="{F62D191C-AE9B-7A47-1421-FBAAC5354A63}"/>
              </a:ext>
            </a:extLst>
          </p:cNvPr>
          <p:cNvSpPr txBox="1"/>
          <p:nvPr/>
        </p:nvSpPr>
        <p:spPr>
          <a:xfrm rot="2700000">
            <a:off x="7615754" y="3762641"/>
            <a:ext cx="1713523"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Incomplete insertion</a:t>
            </a:r>
          </a:p>
        </p:txBody>
      </p:sp>
      <p:sp>
        <p:nvSpPr>
          <p:cNvPr id="25" name="TextBox 24">
            <a:extLst>
              <a:ext uri="{FF2B5EF4-FFF2-40B4-BE49-F238E27FC236}">
                <a16:creationId xmlns:a16="http://schemas.microsoft.com/office/drawing/2014/main" id="{0AF7E711-DFF7-169B-F02A-3DF582397553}"/>
              </a:ext>
            </a:extLst>
          </p:cNvPr>
          <p:cNvSpPr txBox="1"/>
          <p:nvPr/>
        </p:nvSpPr>
        <p:spPr>
          <a:xfrm rot="2700000">
            <a:off x="8575263" y="3657889"/>
            <a:ext cx="1419631"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Incomplete deletion</a:t>
            </a:r>
          </a:p>
        </p:txBody>
      </p:sp>
      <p:sp>
        <p:nvSpPr>
          <p:cNvPr id="26" name="TextBox 25">
            <a:extLst>
              <a:ext uri="{FF2B5EF4-FFF2-40B4-BE49-F238E27FC236}">
                <a16:creationId xmlns:a16="http://schemas.microsoft.com/office/drawing/2014/main" id="{E3F8B2EF-F079-5073-6EEC-0FFCD75FAF72}"/>
              </a:ext>
            </a:extLst>
          </p:cNvPr>
          <p:cNvSpPr txBox="1"/>
          <p:nvPr/>
        </p:nvSpPr>
        <p:spPr>
          <a:xfrm rot="2700000">
            <a:off x="9428184" y="3812154"/>
            <a:ext cx="1853562"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Incomplete deletion</a:t>
            </a:r>
          </a:p>
        </p:txBody>
      </p:sp>
      <p:sp>
        <p:nvSpPr>
          <p:cNvPr id="27" name="TextBox 26">
            <a:extLst>
              <a:ext uri="{FF2B5EF4-FFF2-40B4-BE49-F238E27FC236}">
                <a16:creationId xmlns:a16="http://schemas.microsoft.com/office/drawing/2014/main" id="{9A285DC8-169A-249F-B10C-6D3FE4CEA5B8}"/>
              </a:ext>
            </a:extLst>
          </p:cNvPr>
          <p:cNvSpPr txBox="1"/>
          <p:nvPr/>
        </p:nvSpPr>
        <p:spPr>
          <a:xfrm>
            <a:off x="113026" y="4303795"/>
            <a:ext cx="7106481" cy="21544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ATAGAAAGGTATATAA</a:t>
            </a:r>
            <a:r>
              <a:rPr lang="en-US" sz="800" dirty="0">
                <a:latin typeface="Arial" panose="020B0604020202020204" pitchFamily="34" charset="0"/>
                <a:cs typeface="Arial" panose="020B0604020202020204" pitchFamily="34" charset="0"/>
              </a:rPr>
              <a:t>TCTATAATGA</a:t>
            </a:r>
            <a:r>
              <a:rPr lang="en-US" sz="800" dirty="0">
                <a:solidFill>
                  <a:srgbClr val="FF0000"/>
                </a:solidFill>
                <a:latin typeface="Arial" panose="020B0604020202020204" pitchFamily="34" charset="0"/>
                <a:cs typeface="Arial" panose="020B0604020202020204" pitchFamily="34" charset="0"/>
              </a:rPr>
              <a:t>TTTT</a:t>
            </a:r>
            <a:r>
              <a:rPr lang="en-US" sz="800" dirty="0">
                <a:latin typeface="Arial" panose="020B0604020202020204" pitchFamily="34" charset="0"/>
                <a:cs typeface="Arial" panose="020B0604020202020204" pitchFamily="34" charset="0"/>
              </a:rPr>
              <a:t>AA</a:t>
            </a:r>
            <a:r>
              <a:rPr lang="en-US" sz="800" dirty="0">
                <a:solidFill>
                  <a:srgbClr val="FF0000"/>
                </a:solidFill>
                <a:latin typeface="Arial" panose="020B0604020202020204" pitchFamily="34" charset="0"/>
                <a:cs typeface="Arial" panose="020B0604020202020204" pitchFamily="34" charset="0"/>
              </a:rPr>
              <a:t>T</a:t>
            </a:r>
            <a:r>
              <a:rPr lang="en-US" sz="800" dirty="0">
                <a:latin typeface="Arial" panose="020B0604020202020204" pitchFamily="34" charset="0"/>
                <a:cs typeface="Arial" panose="020B0604020202020204" pitchFamily="34" charset="0"/>
              </a:rPr>
              <a:t>G</a:t>
            </a:r>
            <a:r>
              <a:rPr lang="en-US" sz="800" dirty="0">
                <a:solidFill>
                  <a:srgbClr val="FF0000"/>
                </a:solidFill>
                <a:latin typeface="Arial" panose="020B0604020202020204" pitchFamily="34" charset="0"/>
                <a:cs typeface="Arial" panose="020B0604020202020204" pitchFamily="34" charset="0"/>
              </a:rPr>
              <a:t>TTT</a:t>
            </a:r>
            <a:r>
              <a:rPr lang="en-US" sz="800" dirty="0">
                <a:latin typeface="Arial" panose="020B0604020202020204" pitchFamily="34" charset="0"/>
                <a:cs typeface="Arial" panose="020B0604020202020204" pitchFamily="34" charset="0"/>
              </a:rPr>
              <a:t>GG</a:t>
            </a:r>
            <a:r>
              <a:rPr lang="en-US" sz="800" dirty="0">
                <a:solidFill>
                  <a:srgbClr val="FF0000"/>
                </a:solidFill>
                <a:latin typeface="Arial" panose="020B0604020202020204" pitchFamily="34" charset="0"/>
                <a:cs typeface="Arial" panose="020B0604020202020204" pitchFamily="34" charset="0"/>
              </a:rPr>
              <a:t>TT</a:t>
            </a:r>
            <a:r>
              <a:rPr lang="en-US" sz="800" dirty="0">
                <a:latin typeface="Arial" panose="020B0604020202020204" pitchFamily="34" charset="0"/>
                <a:cs typeface="Arial" panose="020B0604020202020204" pitchFamily="34" charset="0"/>
              </a:rPr>
              <a:t>G</a:t>
            </a:r>
            <a:r>
              <a:rPr lang="en-US" sz="800" dirty="0">
                <a:solidFill>
                  <a:srgbClr val="FF0000"/>
                </a:solidFill>
                <a:latin typeface="Arial" panose="020B0604020202020204" pitchFamily="34" charset="0"/>
                <a:cs typeface="Arial" panose="020B0604020202020204" pitchFamily="34" charset="0"/>
              </a:rPr>
              <a:t>TTTT</a:t>
            </a:r>
            <a:r>
              <a:rPr lang="en-US" sz="800" dirty="0">
                <a:latin typeface="Arial" panose="020B0604020202020204" pitchFamily="34" charset="0"/>
                <a:cs typeface="Arial" panose="020B0604020202020204" pitchFamily="34" charset="0"/>
              </a:rPr>
              <a:t>A</a:t>
            </a:r>
            <a:r>
              <a:rPr lang="en-US" sz="800" dirty="0">
                <a:solidFill>
                  <a:srgbClr val="00B0F0"/>
                </a:solidFill>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A</a:t>
            </a:r>
            <a:r>
              <a:rPr lang="en-US" sz="800" dirty="0">
                <a:solidFill>
                  <a:srgbClr val="FF0000"/>
                </a:solidFill>
                <a:latin typeface="Arial" panose="020B0604020202020204" pitchFamily="34" charset="0"/>
                <a:cs typeface="Arial" panose="020B0604020202020204" pitchFamily="34" charset="0"/>
              </a:rPr>
              <a:t>TTT</a:t>
            </a:r>
            <a:r>
              <a:rPr lang="en-US" sz="800" dirty="0">
                <a:latin typeface="Arial" panose="020B0604020202020204" pitchFamily="34" charset="0"/>
                <a:cs typeface="Arial" panose="020B0604020202020204" pitchFamily="34" charset="0"/>
              </a:rPr>
              <a:t>AG</a:t>
            </a:r>
            <a:r>
              <a:rPr lang="en-US" sz="800" dirty="0">
                <a:solidFill>
                  <a:srgbClr val="FF0000"/>
                </a:solidFill>
                <a:latin typeface="Arial" panose="020B0604020202020204" pitchFamily="34" charset="0"/>
                <a:cs typeface="Arial" panose="020B0604020202020204" pitchFamily="34" charset="0"/>
              </a:rPr>
              <a:t>TTTT</a:t>
            </a:r>
            <a:r>
              <a:rPr lang="en-US" sz="800" dirty="0">
                <a:latin typeface="Arial" panose="020B0604020202020204" pitchFamily="34" charset="0"/>
                <a:cs typeface="Arial" panose="020B0604020202020204" pitchFamily="34" charset="0"/>
              </a:rPr>
              <a:t>A</a:t>
            </a:r>
            <a:r>
              <a:rPr lang="en-US" sz="800" dirty="0">
                <a:solidFill>
                  <a:srgbClr val="FF0000"/>
                </a:solidFill>
                <a:latin typeface="Arial" panose="020B0604020202020204" pitchFamily="34" charset="0"/>
                <a:cs typeface="Arial" panose="020B0604020202020204" pitchFamily="34" charset="0"/>
              </a:rPr>
              <a:t>TTT</a:t>
            </a:r>
            <a:r>
              <a:rPr lang="en-US" sz="800" dirty="0">
                <a:latin typeface="Arial" panose="020B0604020202020204" pitchFamily="34" charset="0"/>
                <a:cs typeface="Arial" panose="020B0604020202020204" pitchFamily="34" charset="0"/>
              </a:rPr>
              <a:t>TTG</a:t>
            </a:r>
            <a:r>
              <a:rPr lang="en-US" sz="800" dirty="0">
                <a:solidFill>
                  <a:srgbClr val="FF0000"/>
                </a:solidFill>
                <a:latin typeface="Arial" panose="020B0604020202020204" pitchFamily="34" charset="0"/>
                <a:cs typeface="Arial" panose="020B0604020202020204" pitchFamily="34" charset="0"/>
              </a:rPr>
              <a:t>T</a:t>
            </a:r>
            <a:r>
              <a:rPr lang="en-US" sz="800" dirty="0">
                <a:latin typeface="Arial" panose="020B0604020202020204" pitchFamily="34" charset="0"/>
                <a:cs typeface="Arial" panose="020B0604020202020204" pitchFamily="34" charset="0"/>
              </a:rPr>
              <a:t>GCTTTGATTG</a:t>
            </a:r>
            <a:r>
              <a:rPr lang="en-US" sz="800" dirty="0">
                <a:solidFill>
                  <a:srgbClr val="FF0000"/>
                </a:solidFill>
                <a:latin typeface="Arial" panose="020B0604020202020204" pitchFamily="34" charset="0"/>
                <a:cs typeface="Arial" panose="020B0604020202020204" pitchFamily="34" charset="0"/>
              </a:rPr>
              <a:t>T</a:t>
            </a:r>
            <a:r>
              <a:rPr lang="en-US" sz="800" dirty="0">
                <a:latin typeface="Arial" panose="020B0604020202020204" pitchFamily="34" charset="0"/>
                <a:cs typeface="Arial" panose="020B0604020202020204" pitchFamily="34" charset="0"/>
              </a:rPr>
              <a:t>A</a:t>
            </a:r>
            <a:r>
              <a:rPr lang="en-US" sz="800" b="1" dirty="0">
                <a:latin typeface="Arial" panose="020B0604020202020204" pitchFamily="34" charset="0"/>
                <a:cs typeface="Arial" panose="020B0604020202020204" pitchFamily="34" charset="0"/>
              </a:rPr>
              <a:t>GTCGTGTTTTTGATTTGTTATG</a:t>
            </a:r>
          </a:p>
        </p:txBody>
      </p:sp>
      <p:sp>
        <p:nvSpPr>
          <p:cNvPr id="28" name="Oval 27">
            <a:extLst>
              <a:ext uri="{FF2B5EF4-FFF2-40B4-BE49-F238E27FC236}">
                <a16:creationId xmlns:a16="http://schemas.microsoft.com/office/drawing/2014/main" id="{98309FB6-0555-3058-025C-6A105BBD81BE}"/>
              </a:ext>
            </a:extLst>
          </p:cNvPr>
          <p:cNvSpPr/>
          <p:nvPr/>
        </p:nvSpPr>
        <p:spPr>
          <a:xfrm>
            <a:off x="3880884" y="4303795"/>
            <a:ext cx="393404" cy="21544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1FBAD11-10B8-3B60-220E-91B1CC7F7491}"/>
              </a:ext>
            </a:extLst>
          </p:cNvPr>
          <p:cNvCxnSpPr>
            <a:stCxn id="28" idx="3"/>
          </p:cNvCxnSpPr>
          <p:nvPr/>
        </p:nvCxnSpPr>
        <p:spPr>
          <a:xfrm flipH="1">
            <a:off x="3508744" y="4487688"/>
            <a:ext cx="429753" cy="69037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FC6E3BF-89D3-4B4F-1042-ED6A229608FB}"/>
              </a:ext>
            </a:extLst>
          </p:cNvPr>
          <p:cNvCxnSpPr>
            <a:stCxn id="28" idx="5"/>
          </p:cNvCxnSpPr>
          <p:nvPr/>
        </p:nvCxnSpPr>
        <p:spPr>
          <a:xfrm>
            <a:off x="4216675" y="4487688"/>
            <a:ext cx="397855" cy="690372"/>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5DD239F-D9A6-CA86-A863-67B1B8F9A4EA}"/>
              </a:ext>
            </a:extLst>
          </p:cNvPr>
          <p:cNvSpPr txBox="1"/>
          <p:nvPr/>
        </p:nvSpPr>
        <p:spPr>
          <a:xfrm>
            <a:off x="3162721" y="5102406"/>
            <a:ext cx="1748526"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G</a:t>
            </a:r>
            <a:r>
              <a:rPr lang="en-US" sz="1600" dirty="0">
                <a:solidFill>
                  <a:srgbClr val="FF0000"/>
                </a:solidFill>
                <a:latin typeface="Arial" panose="020B0604020202020204" pitchFamily="34" charset="0"/>
                <a:cs typeface="Arial" panose="020B0604020202020204" pitchFamily="34" charset="0"/>
              </a:rPr>
              <a:t>TTTT</a:t>
            </a:r>
            <a:r>
              <a:rPr lang="en-US" sz="1600" dirty="0">
                <a:latin typeface="Arial" panose="020B0604020202020204" pitchFamily="34" charset="0"/>
                <a:cs typeface="Arial" panose="020B0604020202020204" pitchFamily="34" charset="0"/>
              </a:rPr>
              <a:t>A</a:t>
            </a:r>
          </a:p>
          <a:p>
            <a:pPr algn="ctr"/>
            <a:r>
              <a:rPr lang="en-US" sz="1600" dirty="0">
                <a:latin typeface="Arial" panose="020B0604020202020204" pitchFamily="34" charset="0"/>
                <a:cs typeface="Arial" panose="020B0604020202020204" pitchFamily="34" charset="0"/>
              </a:rPr>
              <a:t>(a single ES for example)</a:t>
            </a:r>
          </a:p>
        </p:txBody>
      </p:sp>
      <p:sp>
        <p:nvSpPr>
          <p:cNvPr id="34" name="TextBox 33">
            <a:extLst>
              <a:ext uri="{FF2B5EF4-FFF2-40B4-BE49-F238E27FC236}">
                <a16:creationId xmlns:a16="http://schemas.microsoft.com/office/drawing/2014/main" id="{B967D904-A5F8-81A5-AD0F-53866E548992}"/>
              </a:ext>
            </a:extLst>
          </p:cNvPr>
          <p:cNvSpPr txBox="1"/>
          <p:nvPr/>
        </p:nvSpPr>
        <p:spPr>
          <a:xfrm>
            <a:off x="5187245" y="4629932"/>
            <a:ext cx="1330513"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Full-Edited: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Pre-Edited: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Sample read: </a:t>
            </a:r>
          </a:p>
        </p:txBody>
      </p:sp>
      <p:sp>
        <p:nvSpPr>
          <p:cNvPr id="35" name="TextBox 34">
            <a:extLst>
              <a:ext uri="{FF2B5EF4-FFF2-40B4-BE49-F238E27FC236}">
                <a16:creationId xmlns:a16="http://schemas.microsoft.com/office/drawing/2014/main" id="{E46B049A-2DE2-BA41-1D4B-D82B2D694AED}"/>
              </a:ext>
            </a:extLst>
          </p:cNvPr>
          <p:cNvSpPr txBox="1"/>
          <p:nvPr/>
        </p:nvSpPr>
        <p:spPr>
          <a:xfrm>
            <a:off x="6517758" y="4611078"/>
            <a:ext cx="1330513" cy="188365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a:t>
            </a:r>
            <a:r>
              <a:rPr lang="en-US" sz="1400" dirty="0">
                <a:solidFill>
                  <a:srgbClr val="FF0000"/>
                </a:solidFill>
                <a:latin typeface="Arial" panose="020B0604020202020204" pitchFamily="34" charset="0"/>
                <a:cs typeface="Arial" panose="020B0604020202020204" pitchFamily="34" charset="0"/>
              </a:rPr>
              <a:t>TTTT</a:t>
            </a:r>
            <a:r>
              <a:rPr lang="en-US" sz="1400" dirty="0">
                <a:latin typeface="Arial" panose="020B0604020202020204" pitchFamily="34" charset="0"/>
                <a:cs typeface="Arial" panose="020B0604020202020204" pitchFamily="34" charset="0"/>
              </a:rPr>
              <a:t>A</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GA</a:t>
            </a:r>
          </a:p>
          <a:p>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G</a:t>
            </a:r>
            <a:r>
              <a:rPr lang="en-US" sz="1400" dirty="0">
                <a:solidFill>
                  <a:srgbClr val="FF0000"/>
                </a:solidFill>
                <a:latin typeface="Arial" panose="020B0604020202020204" pitchFamily="34" charset="0"/>
                <a:cs typeface="Arial" panose="020B0604020202020204" pitchFamily="34" charset="0"/>
              </a:rPr>
              <a:t>TTTT</a:t>
            </a:r>
            <a:r>
              <a:rPr lang="en-US" sz="1400" dirty="0">
                <a:latin typeface="Arial" panose="020B0604020202020204" pitchFamily="34" charset="0"/>
                <a:cs typeface="Arial" panose="020B0604020202020204" pitchFamily="34" charset="0"/>
              </a:rPr>
              <a:t>A</a:t>
            </a:r>
          </a:p>
          <a:p>
            <a:pPr>
              <a:lnSpc>
                <a:spcPct val="150000"/>
              </a:lnSpc>
            </a:pPr>
            <a:r>
              <a:rPr lang="en-US" sz="1400" dirty="0">
                <a:latin typeface="Arial" panose="020B0604020202020204" pitchFamily="34" charset="0"/>
                <a:cs typeface="Arial" panose="020B0604020202020204" pitchFamily="34" charset="0"/>
              </a:rPr>
              <a:t>G</a:t>
            </a:r>
            <a:r>
              <a:rPr lang="en-US" sz="1400" dirty="0">
                <a:solidFill>
                  <a:srgbClr val="FF0000"/>
                </a:solidFill>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A</a:t>
            </a:r>
          </a:p>
          <a:p>
            <a:pPr>
              <a:lnSpc>
                <a:spcPct val="150000"/>
              </a:lnSpc>
            </a:pPr>
            <a:r>
              <a:rPr lang="en-US" sz="1400" dirty="0">
                <a:latin typeface="Arial" panose="020B0604020202020204" pitchFamily="34" charset="0"/>
                <a:cs typeface="Arial" panose="020B0604020202020204" pitchFamily="34" charset="0"/>
              </a:rPr>
              <a:t>G</a:t>
            </a:r>
            <a:r>
              <a:rPr lang="en-US" sz="1400" dirty="0">
                <a:solidFill>
                  <a:srgbClr val="FF0000"/>
                </a:solidFill>
                <a:latin typeface="Arial" panose="020B0604020202020204" pitchFamily="34" charset="0"/>
                <a:cs typeface="Arial" panose="020B0604020202020204" pitchFamily="34" charset="0"/>
              </a:rPr>
              <a:t>TTTTTT</a:t>
            </a:r>
            <a:r>
              <a:rPr lang="en-US" sz="1400" dirty="0">
                <a:latin typeface="Arial" panose="020B0604020202020204" pitchFamily="34" charset="0"/>
                <a:cs typeface="Arial" panose="020B0604020202020204" pitchFamily="34" charset="0"/>
              </a:rPr>
              <a:t>A</a:t>
            </a:r>
          </a:p>
        </p:txBody>
      </p:sp>
      <p:cxnSp>
        <p:nvCxnSpPr>
          <p:cNvPr id="39" name="Straight Arrow Connector 38">
            <a:extLst>
              <a:ext uri="{FF2B5EF4-FFF2-40B4-BE49-F238E27FC236}">
                <a16:creationId xmlns:a16="http://schemas.microsoft.com/office/drawing/2014/main" id="{E6354B61-3FC3-89BD-5F16-5C154D6261E2}"/>
              </a:ext>
            </a:extLst>
          </p:cNvPr>
          <p:cNvCxnSpPr/>
          <p:nvPr/>
        </p:nvCxnSpPr>
        <p:spPr>
          <a:xfrm>
            <a:off x="7700931" y="5688718"/>
            <a:ext cx="6208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E42306F-0FDC-6148-C3F2-3386AF313368}"/>
              </a:ext>
            </a:extLst>
          </p:cNvPr>
          <p:cNvCxnSpPr/>
          <p:nvPr/>
        </p:nvCxnSpPr>
        <p:spPr>
          <a:xfrm>
            <a:off x="7712149" y="6010947"/>
            <a:ext cx="6208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F19524D-F542-A912-6C38-85EB4F77B7C4}"/>
              </a:ext>
            </a:extLst>
          </p:cNvPr>
          <p:cNvCxnSpPr/>
          <p:nvPr/>
        </p:nvCxnSpPr>
        <p:spPr>
          <a:xfrm>
            <a:off x="7712149" y="6344100"/>
            <a:ext cx="6208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CA2408A-AD64-BA04-8BBE-026E6B935A74}"/>
              </a:ext>
            </a:extLst>
          </p:cNvPr>
          <p:cNvSpPr txBox="1"/>
          <p:nvPr/>
        </p:nvSpPr>
        <p:spPr>
          <a:xfrm>
            <a:off x="8513527" y="5467477"/>
            <a:ext cx="2840273" cy="1021883"/>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rPr>
              <a:t>“Insertion” (matches fully-edited)</a:t>
            </a:r>
          </a:p>
          <a:p>
            <a:pPr>
              <a:lnSpc>
                <a:spcPct val="150000"/>
              </a:lnSpc>
            </a:pPr>
            <a:r>
              <a:rPr lang="en-US" sz="1400" dirty="0">
                <a:latin typeface="Arial" panose="020B0604020202020204" pitchFamily="34" charset="0"/>
                <a:cs typeface="Arial" panose="020B0604020202020204" pitchFamily="34" charset="0"/>
              </a:rPr>
              <a:t>Incomplete insertion</a:t>
            </a:r>
          </a:p>
          <a:p>
            <a:pPr>
              <a:lnSpc>
                <a:spcPct val="150000"/>
              </a:lnSpc>
            </a:pPr>
            <a:r>
              <a:rPr lang="en-US" sz="1400" dirty="0">
                <a:latin typeface="Arial" panose="020B0604020202020204" pitchFamily="34" charset="0"/>
                <a:cs typeface="Arial" panose="020B0604020202020204" pitchFamily="34" charset="0"/>
              </a:rPr>
              <a:t>Incomplete insertion</a:t>
            </a:r>
          </a:p>
        </p:txBody>
      </p:sp>
    </p:spTree>
    <p:extLst>
      <p:ext uri="{BB962C8B-B14F-4D97-AF65-F5344CB8AC3E}">
        <p14:creationId xmlns:p14="http://schemas.microsoft.com/office/powerpoint/2010/main" val="3173132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012B05-7928-BBE9-069B-B9750B031B05}"/>
              </a:ext>
            </a:extLst>
          </p:cNvPr>
          <p:cNvPicPr>
            <a:picLocks noChangeAspect="1"/>
          </p:cNvPicPr>
          <p:nvPr/>
        </p:nvPicPr>
        <p:blipFill>
          <a:blip r:embed="rId2"/>
          <a:stretch>
            <a:fillRect/>
          </a:stretch>
        </p:blipFill>
        <p:spPr>
          <a:xfrm>
            <a:off x="774136" y="3845707"/>
            <a:ext cx="4211903" cy="2653941"/>
          </a:xfrm>
          <a:prstGeom prst="rect">
            <a:avLst/>
          </a:prstGeom>
        </p:spPr>
      </p:pic>
      <p:pic>
        <p:nvPicPr>
          <p:cNvPr id="10" name="Picture 9">
            <a:extLst>
              <a:ext uri="{FF2B5EF4-FFF2-40B4-BE49-F238E27FC236}">
                <a16:creationId xmlns:a16="http://schemas.microsoft.com/office/drawing/2014/main" id="{58A825F8-213C-7798-C45D-6EBF653E3659}"/>
              </a:ext>
            </a:extLst>
          </p:cNvPr>
          <p:cNvPicPr>
            <a:picLocks noChangeAspect="1"/>
          </p:cNvPicPr>
          <p:nvPr/>
        </p:nvPicPr>
        <p:blipFill>
          <a:blip r:embed="rId3"/>
          <a:stretch>
            <a:fillRect/>
          </a:stretch>
        </p:blipFill>
        <p:spPr>
          <a:xfrm>
            <a:off x="5631428" y="1391214"/>
            <a:ext cx="6247978" cy="2949525"/>
          </a:xfrm>
          <a:prstGeom prst="rect">
            <a:avLst/>
          </a:prstGeom>
        </p:spPr>
      </p:pic>
      <p:sp>
        <p:nvSpPr>
          <p:cNvPr id="2" name="Title 1">
            <a:extLst>
              <a:ext uri="{FF2B5EF4-FFF2-40B4-BE49-F238E27FC236}">
                <a16:creationId xmlns:a16="http://schemas.microsoft.com/office/drawing/2014/main" id="{6293EB54-4533-1D69-2EEF-CDC11033E10C}"/>
              </a:ext>
            </a:extLst>
          </p:cNvPr>
          <p:cNvSpPr>
            <a:spLocks noGrp="1"/>
          </p:cNvSpPr>
          <p:nvPr>
            <p:ph type="title"/>
          </p:nvPr>
        </p:nvSpPr>
        <p:spPr>
          <a:xfrm>
            <a:off x="1670171" y="-491908"/>
            <a:ext cx="8890000" cy="1602822"/>
          </a:xfrm>
        </p:spPr>
        <p:txBody>
          <a:bodyPr>
            <a:normAutofit/>
          </a:bodyPr>
          <a:lstStyle/>
          <a:p>
            <a:pPr algn="ctr"/>
            <a:r>
              <a:rPr lang="en-US" sz="2400" b="1" dirty="0">
                <a:latin typeface="Arial" panose="020B0604020202020204" pitchFamily="34" charset="0"/>
                <a:cs typeface="Arial" panose="020B0604020202020204" pitchFamily="34" charset="0"/>
              </a:rPr>
              <a:t>Assigning editing ‘type’ to generate graphs using the categories listed</a:t>
            </a:r>
          </a:p>
        </p:txBody>
      </p:sp>
      <p:sp>
        <p:nvSpPr>
          <p:cNvPr id="5" name="TextBox 4">
            <a:extLst>
              <a:ext uri="{FF2B5EF4-FFF2-40B4-BE49-F238E27FC236}">
                <a16:creationId xmlns:a16="http://schemas.microsoft.com/office/drawing/2014/main" id="{86F6C473-F43D-F210-8062-E659B3B947C0}"/>
              </a:ext>
            </a:extLst>
          </p:cNvPr>
          <p:cNvSpPr txBox="1"/>
          <p:nvPr/>
        </p:nvSpPr>
        <p:spPr>
          <a:xfrm>
            <a:off x="635140" y="713422"/>
            <a:ext cx="5019261"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Insertion</a:t>
            </a:r>
            <a:r>
              <a:rPr lang="en-US" dirty="0">
                <a:latin typeface="Arial" panose="020B0604020202020204" pitchFamily="34" charset="0"/>
                <a:cs typeface="Arial" panose="020B0604020202020204" pitchFamily="34" charset="0"/>
              </a:rPr>
              <a:t> = Fully edited insertion</a:t>
            </a:r>
          </a:p>
          <a:p>
            <a:pPr marL="285750" indent="-28575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Incomplete insertion</a:t>
            </a:r>
            <a:r>
              <a:rPr lang="en-US" dirty="0">
                <a:latin typeface="Arial" panose="020B0604020202020204" pitchFamily="34" charset="0"/>
                <a:cs typeface="Arial" panose="020B0604020202020204" pitchFamily="34" charset="0"/>
              </a:rPr>
              <a:t> = Any insertion that does not match F.E.</a:t>
            </a:r>
          </a:p>
          <a:p>
            <a:pPr marL="285750" indent="-28575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Deletion</a:t>
            </a:r>
            <a:r>
              <a:rPr lang="en-US" dirty="0">
                <a:latin typeface="Arial" panose="020B0604020202020204" pitchFamily="34" charset="0"/>
                <a:cs typeface="Arial" panose="020B0604020202020204" pitchFamily="34" charset="0"/>
              </a:rPr>
              <a:t> = Fully edited deletion</a:t>
            </a:r>
          </a:p>
          <a:p>
            <a:pPr marL="285750" indent="-28575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Incomplete deletion</a:t>
            </a:r>
            <a:r>
              <a:rPr lang="en-US" dirty="0">
                <a:latin typeface="Arial" panose="020B0604020202020204" pitchFamily="34" charset="0"/>
                <a:cs typeface="Arial" panose="020B0604020202020204" pitchFamily="34" charset="0"/>
              </a:rPr>
              <a:t> = Any deletion that does not match F.E.</a:t>
            </a:r>
          </a:p>
          <a:p>
            <a:pPr marL="285750" indent="-28575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No Edit</a:t>
            </a:r>
            <a:r>
              <a:rPr lang="en-US" dirty="0">
                <a:latin typeface="Arial" panose="020B0604020202020204" pitchFamily="34" charset="0"/>
                <a:cs typeface="Arial" panose="020B0604020202020204" pitchFamily="34" charset="0"/>
              </a:rPr>
              <a:t> = No editing observed</a:t>
            </a:r>
          </a:p>
        </p:txBody>
      </p:sp>
      <p:sp>
        <p:nvSpPr>
          <p:cNvPr id="3" name="TextBox 2">
            <a:extLst>
              <a:ext uri="{FF2B5EF4-FFF2-40B4-BE49-F238E27FC236}">
                <a16:creationId xmlns:a16="http://schemas.microsoft.com/office/drawing/2014/main" id="{BD7CC64B-0312-5066-31F6-1FE87E89B41A}"/>
              </a:ext>
            </a:extLst>
          </p:cNvPr>
          <p:cNvSpPr txBox="1"/>
          <p:nvPr/>
        </p:nvSpPr>
        <p:spPr>
          <a:xfrm>
            <a:off x="7428314" y="951838"/>
            <a:ext cx="347435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MURF2 KREPA6 </a:t>
            </a:r>
            <a:r>
              <a:rPr lang="en-US" b="1" dirty="0" err="1">
                <a:latin typeface="Arial" panose="020B0604020202020204" pitchFamily="34" charset="0"/>
                <a:cs typeface="Arial" panose="020B0604020202020204" pitchFamily="34" charset="0"/>
              </a:rPr>
              <a:t>eWT</a:t>
            </a:r>
            <a:r>
              <a:rPr lang="en-US" b="1" dirty="0">
                <a:latin typeface="Arial" panose="020B0604020202020204" pitchFamily="34" charset="0"/>
                <a:cs typeface="Arial" panose="020B0604020202020204" pitchFamily="34" charset="0"/>
              </a:rPr>
              <a:t> data</a:t>
            </a:r>
          </a:p>
        </p:txBody>
      </p:sp>
      <p:sp>
        <p:nvSpPr>
          <p:cNvPr id="7" name="Rectangle 6">
            <a:extLst>
              <a:ext uri="{FF2B5EF4-FFF2-40B4-BE49-F238E27FC236}">
                <a16:creationId xmlns:a16="http://schemas.microsoft.com/office/drawing/2014/main" id="{4C4C48D8-2C83-767B-8F8C-61AE28F4D91A}"/>
              </a:ext>
            </a:extLst>
          </p:cNvPr>
          <p:cNvSpPr/>
          <p:nvPr/>
        </p:nvSpPr>
        <p:spPr>
          <a:xfrm>
            <a:off x="1121300" y="4108909"/>
            <a:ext cx="806007" cy="2215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000697-FE7D-0516-07A7-A1590D4EE2D1}"/>
              </a:ext>
            </a:extLst>
          </p:cNvPr>
          <p:cNvSpPr/>
          <p:nvPr/>
        </p:nvSpPr>
        <p:spPr>
          <a:xfrm>
            <a:off x="10105614" y="2625917"/>
            <a:ext cx="1773792" cy="4801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51FD6F-6896-9D8B-E907-A0960B2ECDC7}"/>
              </a:ext>
            </a:extLst>
          </p:cNvPr>
          <p:cNvSpPr/>
          <p:nvPr/>
        </p:nvSpPr>
        <p:spPr>
          <a:xfrm>
            <a:off x="5662162" y="2625917"/>
            <a:ext cx="563709" cy="4801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81BDCE-EC14-8A69-DEDA-F0648FE50A6D}"/>
              </a:ext>
            </a:extLst>
          </p:cNvPr>
          <p:cNvSpPr txBox="1"/>
          <p:nvPr/>
        </p:nvSpPr>
        <p:spPr>
          <a:xfrm>
            <a:off x="5631428" y="4587903"/>
            <a:ext cx="6096746"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Current version of the ‘bar-graph-data’ output from PARERS and an example graph with the current categories.  Red boxes outline the information used to make the indicated bars on the chart. This spreadsheet contains other categorizations of the data to allow for flexibility in the categories included in the output graph.</a:t>
            </a:r>
          </a:p>
        </p:txBody>
      </p:sp>
    </p:spTree>
    <p:extLst>
      <p:ext uri="{BB962C8B-B14F-4D97-AF65-F5344CB8AC3E}">
        <p14:creationId xmlns:p14="http://schemas.microsoft.com/office/powerpoint/2010/main" val="1002788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E7850B-88FA-15BA-F180-67EEC4BA2D4C}"/>
              </a:ext>
            </a:extLst>
          </p:cNvPr>
          <p:cNvPicPr>
            <a:picLocks noChangeAspect="1"/>
          </p:cNvPicPr>
          <p:nvPr/>
        </p:nvPicPr>
        <p:blipFill rotWithShape="1">
          <a:blip r:embed="rId3"/>
          <a:srcRect l="3534" t="4289" b="2526"/>
          <a:stretch/>
        </p:blipFill>
        <p:spPr>
          <a:xfrm>
            <a:off x="1073426" y="1270119"/>
            <a:ext cx="4731300" cy="2984930"/>
          </a:xfrm>
          <a:prstGeom prst="rect">
            <a:avLst/>
          </a:prstGeom>
        </p:spPr>
      </p:pic>
      <p:sp>
        <p:nvSpPr>
          <p:cNvPr id="4" name="Rectangle 3">
            <a:extLst>
              <a:ext uri="{FF2B5EF4-FFF2-40B4-BE49-F238E27FC236}">
                <a16:creationId xmlns:a16="http://schemas.microsoft.com/office/drawing/2014/main" id="{2B346532-C2B9-1296-1058-3986AFDF1361}"/>
              </a:ext>
            </a:extLst>
          </p:cNvPr>
          <p:cNvSpPr/>
          <p:nvPr/>
        </p:nvSpPr>
        <p:spPr>
          <a:xfrm>
            <a:off x="1" y="148623"/>
            <a:ext cx="12191999"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Deep Seq analysis: MURF2 bubble plots &amp; bar charts </a:t>
            </a:r>
          </a:p>
        </p:txBody>
      </p:sp>
      <p:sp>
        <p:nvSpPr>
          <p:cNvPr id="14" name="TextBox 13">
            <a:extLst>
              <a:ext uri="{FF2B5EF4-FFF2-40B4-BE49-F238E27FC236}">
                <a16:creationId xmlns:a16="http://schemas.microsoft.com/office/drawing/2014/main" id="{1FF02DC1-5FF5-EE8D-C252-DE510D98207D}"/>
              </a:ext>
            </a:extLst>
          </p:cNvPr>
          <p:cNvSpPr txBox="1"/>
          <p:nvPr/>
        </p:nvSpPr>
        <p:spPr>
          <a:xfrm>
            <a:off x="326001" y="809462"/>
            <a:ext cx="2647543"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WT MURF2</a:t>
            </a:r>
          </a:p>
        </p:txBody>
      </p:sp>
      <p:sp>
        <p:nvSpPr>
          <p:cNvPr id="15" name="TextBox 14">
            <a:extLst>
              <a:ext uri="{FF2B5EF4-FFF2-40B4-BE49-F238E27FC236}">
                <a16:creationId xmlns:a16="http://schemas.microsoft.com/office/drawing/2014/main" id="{276EC65D-F90B-C82D-FD86-BE69ED1FBE2F}"/>
              </a:ext>
            </a:extLst>
          </p:cNvPr>
          <p:cNvSpPr txBox="1"/>
          <p:nvPr/>
        </p:nvSpPr>
        <p:spPr>
          <a:xfrm>
            <a:off x="6525471" y="809462"/>
            <a:ext cx="2647543"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L270R MURF2</a:t>
            </a:r>
          </a:p>
        </p:txBody>
      </p:sp>
      <p:pic>
        <p:nvPicPr>
          <p:cNvPr id="8" name="Picture 7">
            <a:extLst>
              <a:ext uri="{FF2B5EF4-FFF2-40B4-BE49-F238E27FC236}">
                <a16:creationId xmlns:a16="http://schemas.microsoft.com/office/drawing/2014/main" id="{8AC0FF85-D678-4DA6-2FF0-D72B12C4EB98}"/>
              </a:ext>
            </a:extLst>
          </p:cNvPr>
          <p:cNvPicPr>
            <a:picLocks noChangeAspect="1"/>
          </p:cNvPicPr>
          <p:nvPr/>
        </p:nvPicPr>
        <p:blipFill rotWithShape="1">
          <a:blip r:embed="rId4"/>
          <a:srcRect l="3733" b="2585"/>
          <a:stretch/>
        </p:blipFill>
        <p:spPr>
          <a:xfrm>
            <a:off x="7374835" y="1223420"/>
            <a:ext cx="4762450" cy="3031629"/>
          </a:xfrm>
          <a:prstGeom prst="rect">
            <a:avLst/>
          </a:prstGeom>
        </p:spPr>
      </p:pic>
      <p:graphicFrame>
        <p:nvGraphicFramePr>
          <p:cNvPr id="9" name="Chart 8">
            <a:extLst>
              <a:ext uri="{FF2B5EF4-FFF2-40B4-BE49-F238E27FC236}">
                <a16:creationId xmlns:a16="http://schemas.microsoft.com/office/drawing/2014/main" id="{14E616A2-B983-43B3-9AFC-A224D2575059}"/>
              </a:ext>
            </a:extLst>
          </p:cNvPr>
          <p:cNvGraphicFramePr>
            <a:graphicFrameLocks/>
          </p:cNvGraphicFramePr>
          <p:nvPr>
            <p:extLst>
              <p:ext uri="{D42A27DB-BD31-4B8C-83A1-F6EECF244321}">
                <p14:modId xmlns:p14="http://schemas.microsoft.com/office/powerpoint/2010/main" val="4004685622"/>
              </p:ext>
            </p:extLst>
          </p:nvPr>
        </p:nvGraphicFramePr>
        <p:xfrm>
          <a:off x="161605" y="4271220"/>
          <a:ext cx="5733288" cy="242102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9CD16ACC-7CF2-F322-F2E0-5E2DEDC29252}"/>
              </a:ext>
            </a:extLst>
          </p:cNvPr>
          <p:cNvGraphicFramePr>
            <a:graphicFrameLocks/>
          </p:cNvGraphicFramePr>
          <p:nvPr>
            <p:extLst>
              <p:ext uri="{D42A27DB-BD31-4B8C-83A1-F6EECF244321}">
                <p14:modId xmlns:p14="http://schemas.microsoft.com/office/powerpoint/2010/main" val="4258777157"/>
              </p:ext>
            </p:extLst>
          </p:nvPr>
        </p:nvGraphicFramePr>
        <p:xfrm>
          <a:off x="6486396" y="4269083"/>
          <a:ext cx="5733288" cy="2423160"/>
        </p:xfrm>
        <a:graphic>
          <a:graphicData uri="http://schemas.openxmlformats.org/drawingml/2006/chart">
            <c:chart xmlns:c="http://schemas.openxmlformats.org/drawingml/2006/chart" xmlns:r="http://schemas.openxmlformats.org/officeDocument/2006/relationships" r:id="rId6"/>
          </a:graphicData>
        </a:graphic>
      </p:graphicFrame>
      <p:pic>
        <p:nvPicPr>
          <p:cNvPr id="11" name="Picture 10">
            <a:extLst>
              <a:ext uri="{FF2B5EF4-FFF2-40B4-BE49-F238E27FC236}">
                <a16:creationId xmlns:a16="http://schemas.microsoft.com/office/drawing/2014/main" id="{F16C5BCF-1787-26D5-BD1A-47F2D5559220}"/>
              </a:ext>
            </a:extLst>
          </p:cNvPr>
          <p:cNvPicPr>
            <a:picLocks noChangeAspect="1"/>
          </p:cNvPicPr>
          <p:nvPr/>
        </p:nvPicPr>
        <p:blipFill rotWithShape="1">
          <a:blip r:embed="rId7"/>
          <a:srcRect l="85199" t="53868" r="3771" b="23464"/>
          <a:stretch/>
        </p:blipFill>
        <p:spPr>
          <a:xfrm>
            <a:off x="5804727" y="3108157"/>
            <a:ext cx="1073152" cy="1219918"/>
          </a:xfrm>
          <a:prstGeom prst="rect">
            <a:avLst/>
          </a:prstGeom>
        </p:spPr>
      </p:pic>
      <p:pic>
        <p:nvPicPr>
          <p:cNvPr id="12" name="Picture 11">
            <a:extLst>
              <a:ext uri="{FF2B5EF4-FFF2-40B4-BE49-F238E27FC236}">
                <a16:creationId xmlns:a16="http://schemas.microsoft.com/office/drawing/2014/main" id="{063FBEF1-5EAB-B6F3-2F3E-354749A1D83C}"/>
              </a:ext>
            </a:extLst>
          </p:cNvPr>
          <p:cNvPicPr>
            <a:picLocks noChangeAspect="1"/>
          </p:cNvPicPr>
          <p:nvPr/>
        </p:nvPicPr>
        <p:blipFill rotWithShape="1">
          <a:blip r:embed="rId7"/>
          <a:srcRect l="85199" t="27424" r="7061" b="49090"/>
          <a:stretch/>
        </p:blipFill>
        <p:spPr>
          <a:xfrm>
            <a:off x="5823065" y="1408746"/>
            <a:ext cx="1002062" cy="1681839"/>
          </a:xfrm>
          <a:prstGeom prst="rect">
            <a:avLst/>
          </a:prstGeom>
        </p:spPr>
      </p:pic>
      <p:sp>
        <p:nvSpPr>
          <p:cNvPr id="2" name="TextBox 1">
            <a:extLst>
              <a:ext uri="{FF2B5EF4-FFF2-40B4-BE49-F238E27FC236}">
                <a16:creationId xmlns:a16="http://schemas.microsoft.com/office/drawing/2014/main" id="{77C6E21E-E522-A353-5EBA-AAB4FE0F0EC8}"/>
              </a:ext>
            </a:extLst>
          </p:cNvPr>
          <p:cNvSpPr txBox="1"/>
          <p:nvPr/>
        </p:nvSpPr>
        <p:spPr>
          <a:xfrm>
            <a:off x="687377" y="3858505"/>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0</a:t>
            </a:r>
          </a:p>
        </p:txBody>
      </p:sp>
      <p:sp>
        <p:nvSpPr>
          <p:cNvPr id="3" name="TextBox 2">
            <a:extLst>
              <a:ext uri="{FF2B5EF4-FFF2-40B4-BE49-F238E27FC236}">
                <a16:creationId xmlns:a16="http://schemas.microsoft.com/office/drawing/2014/main" id="{770846AF-43F3-EAEB-2FB2-B895A3CD4AFA}"/>
              </a:ext>
            </a:extLst>
          </p:cNvPr>
          <p:cNvSpPr txBox="1"/>
          <p:nvPr/>
        </p:nvSpPr>
        <p:spPr>
          <a:xfrm>
            <a:off x="687376" y="3597535"/>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1</a:t>
            </a:r>
          </a:p>
        </p:txBody>
      </p:sp>
      <p:sp>
        <p:nvSpPr>
          <p:cNvPr id="5" name="TextBox 4">
            <a:extLst>
              <a:ext uri="{FF2B5EF4-FFF2-40B4-BE49-F238E27FC236}">
                <a16:creationId xmlns:a16="http://schemas.microsoft.com/office/drawing/2014/main" id="{FC30761C-192A-7F43-8041-47F5D9BD9A5D}"/>
              </a:ext>
            </a:extLst>
          </p:cNvPr>
          <p:cNvSpPr txBox="1"/>
          <p:nvPr/>
        </p:nvSpPr>
        <p:spPr>
          <a:xfrm>
            <a:off x="687375" y="3331588"/>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FF5B3EE6-5E13-84C5-2264-3F49033432D8}"/>
              </a:ext>
            </a:extLst>
          </p:cNvPr>
          <p:cNvSpPr txBox="1"/>
          <p:nvPr/>
        </p:nvSpPr>
        <p:spPr>
          <a:xfrm>
            <a:off x="687374" y="307558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3</a:t>
            </a:r>
          </a:p>
        </p:txBody>
      </p:sp>
      <p:sp>
        <p:nvSpPr>
          <p:cNvPr id="13" name="TextBox 12">
            <a:extLst>
              <a:ext uri="{FF2B5EF4-FFF2-40B4-BE49-F238E27FC236}">
                <a16:creationId xmlns:a16="http://schemas.microsoft.com/office/drawing/2014/main" id="{22DDDA13-1AD6-F96E-5EF4-A73C0B8EAC3E}"/>
              </a:ext>
            </a:extLst>
          </p:cNvPr>
          <p:cNvSpPr txBox="1"/>
          <p:nvPr/>
        </p:nvSpPr>
        <p:spPr>
          <a:xfrm>
            <a:off x="687373" y="280466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4</a:t>
            </a:r>
          </a:p>
        </p:txBody>
      </p:sp>
      <p:sp>
        <p:nvSpPr>
          <p:cNvPr id="16" name="TextBox 15">
            <a:extLst>
              <a:ext uri="{FF2B5EF4-FFF2-40B4-BE49-F238E27FC236}">
                <a16:creationId xmlns:a16="http://schemas.microsoft.com/office/drawing/2014/main" id="{81F9A832-6A72-724C-EF17-3AEA99B25493}"/>
              </a:ext>
            </a:extLst>
          </p:cNvPr>
          <p:cNvSpPr txBox="1"/>
          <p:nvPr/>
        </p:nvSpPr>
        <p:spPr>
          <a:xfrm>
            <a:off x="687372" y="254621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BE65885C-756F-CD8D-AF6E-36B53C6924C2}"/>
              </a:ext>
            </a:extLst>
          </p:cNvPr>
          <p:cNvSpPr txBox="1"/>
          <p:nvPr/>
        </p:nvSpPr>
        <p:spPr>
          <a:xfrm>
            <a:off x="687371" y="2295176"/>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6</a:t>
            </a:r>
          </a:p>
        </p:txBody>
      </p:sp>
      <p:sp>
        <p:nvSpPr>
          <p:cNvPr id="18" name="TextBox 17">
            <a:extLst>
              <a:ext uri="{FF2B5EF4-FFF2-40B4-BE49-F238E27FC236}">
                <a16:creationId xmlns:a16="http://schemas.microsoft.com/office/drawing/2014/main" id="{C5643900-4DB8-BC76-6240-533F5E6E502E}"/>
              </a:ext>
            </a:extLst>
          </p:cNvPr>
          <p:cNvSpPr txBox="1"/>
          <p:nvPr/>
        </p:nvSpPr>
        <p:spPr>
          <a:xfrm>
            <a:off x="687371" y="202923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7</a:t>
            </a:r>
          </a:p>
        </p:txBody>
      </p:sp>
      <p:sp>
        <p:nvSpPr>
          <p:cNvPr id="19" name="TextBox 18">
            <a:extLst>
              <a:ext uri="{FF2B5EF4-FFF2-40B4-BE49-F238E27FC236}">
                <a16:creationId xmlns:a16="http://schemas.microsoft.com/office/drawing/2014/main" id="{3359D617-4191-53FD-E44E-ECEAC5DA0762}"/>
              </a:ext>
            </a:extLst>
          </p:cNvPr>
          <p:cNvSpPr txBox="1"/>
          <p:nvPr/>
        </p:nvSpPr>
        <p:spPr>
          <a:xfrm>
            <a:off x="675426" y="1768257"/>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8</a:t>
            </a:r>
          </a:p>
        </p:txBody>
      </p:sp>
      <p:sp>
        <p:nvSpPr>
          <p:cNvPr id="20" name="TextBox 19">
            <a:extLst>
              <a:ext uri="{FF2B5EF4-FFF2-40B4-BE49-F238E27FC236}">
                <a16:creationId xmlns:a16="http://schemas.microsoft.com/office/drawing/2014/main" id="{B5DBF457-8AC8-328E-8662-3226B8E2900A}"/>
              </a:ext>
            </a:extLst>
          </p:cNvPr>
          <p:cNvSpPr txBox="1"/>
          <p:nvPr/>
        </p:nvSpPr>
        <p:spPr>
          <a:xfrm rot="16200000">
            <a:off x="327886" y="2634173"/>
            <a:ext cx="82941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 of U</a:t>
            </a:r>
          </a:p>
        </p:txBody>
      </p:sp>
      <p:sp>
        <p:nvSpPr>
          <p:cNvPr id="21" name="TextBox 20">
            <a:extLst>
              <a:ext uri="{FF2B5EF4-FFF2-40B4-BE49-F238E27FC236}">
                <a16:creationId xmlns:a16="http://schemas.microsoft.com/office/drawing/2014/main" id="{CCDB9FD8-E184-55E9-DB96-046BA1C5EC4A}"/>
              </a:ext>
            </a:extLst>
          </p:cNvPr>
          <p:cNvSpPr txBox="1"/>
          <p:nvPr/>
        </p:nvSpPr>
        <p:spPr>
          <a:xfrm rot="16200000">
            <a:off x="-248266" y="5108065"/>
            <a:ext cx="82941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RPMR</a:t>
            </a:r>
          </a:p>
        </p:txBody>
      </p:sp>
      <p:sp>
        <p:nvSpPr>
          <p:cNvPr id="22" name="TextBox 21">
            <a:extLst>
              <a:ext uri="{FF2B5EF4-FFF2-40B4-BE49-F238E27FC236}">
                <a16:creationId xmlns:a16="http://schemas.microsoft.com/office/drawing/2014/main" id="{DACC5A3E-3202-719B-D5EC-9AC596E23CA2}"/>
              </a:ext>
            </a:extLst>
          </p:cNvPr>
          <p:cNvSpPr txBox="1"/>
          <p:nvPr/>
        </p:nvSpPr>
        <p:spPr>
          <a:xfrm>
            <a:off x="1642250" y="6566387"/>
            <a:ext cx="3833093"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Non-U position in MURF2</a:t>
            </a:r>
          </a:p>
        </p:txBody>
      </p:sp>
      <p:sp>
        <p:nvSpPr>
          <p:cNvPr id="23" name="TextBox 22">
            <a:extLst>
              <a:ext uri="{FF2B5EF4-FFF2-40B4-BE49-F238E27FC236}">
                <a16:creationId xmlns:a16="http://schemas.microsoft.com/office/drawing/2014/main" id="{0B26D119-2920-B075-652B-3E3C8C354ABE}"/>
              </a:ext>
            </a:extLst>
          </p:cNvPr>
          <p:cNvSpPr txBox="1"/>
          <p:nvPr/>
        </p:nvSpPr>
        <p:spPr>
          <a:xfrm>
            <a:off x="681398" y="1512534"/>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9</a:t>
            </a:r>
          </a:p>
        </p:txBody>
      </p:sp>
      <p:sp>
        <p:nvSpPr>
          <p:cNvPr id="24" name="TextBox 23">
            <a:extLst>
              <a:ext uri="{FF2B5EF4-FFF2-40B4-BE49-F238E27FC236}">
                <a16:creationId xmlns:a16="http://schemas.microsoft.com/office/drawing/2014/main" id="{4643FFFE-7FA3-1F50-E17A-226E9A4C5ECE}"/>
              </a:ext>
            </a:extLst>
          </p:cNvPr>
          <p:cNvSpPr txBox="1"/>
          <p:nvPr/>
        </p:nvSpPr>
        <p:spPr>
          <a:xfrm>
            <a:off x="639065" y="1244365"/>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10</a:t>
            </a:r>
          </a:p>
        </p:txBody>
      </p:sp>
      <p:sp>
        <p:nvSpPr>
          <p:cNvPr id="25" name="TextBox 24">
            <a:extLst>
              <a:ext uri="{FF2B5EF4-FFF2-40B4-BE49-F238E27FC236}">
                <a16:creationId xmlns:a16="http://schemas.microsoft.com/office/drawing/2014/main" id="{BE2A07BE-5CDD-C69E-33AF-195551F6EAA1}"/>
              </a:ext>
            </a:extLst>
          </p:cNvPr>
          <p:cNvSpPr txBox="1"/>
          <p:nvPr/>
        </p:nvSpPr>
        <p:spPr>
          <a:xfrm>
            <a:off x="6957358" y="3866785"/>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0</a:t>
            </a:r>
          </a:p>
        </p:txBody>
      </p:sp>
      <p:sp>
        <p:nvSpPr>
          <p:cNvPr id="26" name="TextBox 25">
            <a:extLst>
              <a:ext uri="{FF2B5EF4-FFF2-40B4-BE49-F238E27FC236}">
                <a16:creationId xmlns:a16="http://schemas.microsoft.com/office/drawing/2014/main" id="{8CE57A01-033F-69ED-7B29-8559E8443206}"/>
              </a:ext>
            </a:extLst>
          </p:cNvPr>
          <p:cNvSpPr txBox="1"/>
          <p:nvPr/>
        </p:nvSpPr>
        <p:spPr>
          <a:xfrm>
            <a:off x="6957357" y="3605815"/>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1</a:t>
            </a:r>
          </a:p>
        </p:txBody>
      </p:sp>
      <p:sp>
        <p:nvSpPr>
          <p:cNvPr id="27" name="TextBox 26">
            <a:extLst>
              <a:ext uri="{FF2B5EF4-FFF2-40B4-BE49-F238E27FC236}">
                <a16:creationId xmlns:a16="http://schemas.microsoft.com/office/drawing/2014/main" id="{997D10C9-393D-3001-451A-5AC4048BB7CE}"/>
              </a:ext>
            </a:extLst>
          </p:cNvPr>
          <p:cNvSpPr txBox="1"/>
          <p:nvPr/>
        </p:nvSpPr>
        <p:spPr>
          <a:xfrm>
            <a:off x="6957356" y="3339868"/>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2</a:t>
            </a:r>
          </a:p>
        </p:txBody>
      </p:sp>
      <p:sp>
        <p:nvSpPr>
          <p:cNvPr id="28" name="TextBox 27">
            <a:extLst>
              <a:ext uri="{FF2B5EF4-FFF2-40B4-BE49-F238E27FC236}">
                <a16:creationId xmlns:a16="http://schemas.microsoft.com/office/drawing/2014/main" id="{3A051D3A-CDA1-14FC-22E8-F9EFD6D65B83}"/>
              </a:ext>
            </a:extLst>
          </p:cNvPr>
          <p:cNvSpPr txBox="1"/>
          <p:nvPr/>
        </p:nvSpPr>
        <p:spPr>
          <a:xfrm>
            <a:off x="6957355" y="308386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24103939-9F05-71CB-22EE-3DA2968E0397}"/>
              </a:ext>
            </a:extLst>
          </p:cNvPr>
          <p:cNvSpPr txBox="1"/>
          <p:nvPr/>
        </p:nvSpPr>
        <p:spPr>
          <a:xfrm>
            <a:off x="6957354" y="281294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4</a:t>
            </a:r>
          </a:p>
        </p:txBody>
      </p:sp>
      <p:sp>
        <p:nvSpPr>
          <p:cNvPr id="30" name="TextBox 29">
            <a:extLst>
              <a:ext uri="{FF2B5EF4-FFF2-40B4-BE49-F238E27FC236}">
                <a16:creationId xmlns:a16="http://schemas.microsoft.com/office/drawing/2014/main" id="{ED084C61-3F42-935C-DA2B-63C69CAEC205}"/>
              </a:ext>
            </a:extLst>
          </p:cNvPr>
          <p:cNvSpPr txBox="1"/>
          <p:nvPr/>
        </p:nvSpPr>
        <p:spPr>
          <a:xfrm>
            <a:off x="6957353" y="255449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5</a:t>
            </a:r>
          </a:p>
        </p:txBody>
      </p:sp>
      <p:sp>
        <p:nvSpPr>
          <p:cNvPr id="31" name="TextBox 30">
            <a:extLst>
              <a:ext uri="{FF2B5EF4-FFF2-40B4-BE49-F238E27FC236}">
                <a16:creationId xmlns:a16="http://schemas.microsoft.com/office/drawing/2014/main" id="{6786E9D6-7682-F0A3-7B45-CED5854E351E}"/>
              </a:ext>
            </a:extLst>
          </p:cNvPr>
          <p:cNvSpPr txBox="1"/>
          <p:nvPr/>
        </p:nvSpPr>
        <p:spPr>
          <a:xfrm>
            <a:off x="6957352" y="2303456"/>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6</a:t>
            </a:r>
          </a:p>
        </p:txBody>
      </p:sp>
      <p:sp>
        <p:nvSpPr>
          <p:cNvPr id="32" name="TextBox 31">
            <a:extLst>
              <a:ext uri="{FF2B5EF4-FFF2-40B4-BE49-F238E27FC236}">
                <a16:creationId xmlns:a16="http://schemas.microsoft.com/office/drawing/2014/main" id="{DFFB8E4F-0260-5A33-F175-AA1F04FB2B35}"/>
              </a:ext>
            </a:extLst>
          </p:cNvPr>
          <p:cNvSpPr txBox="1"/>
          <p:nvPr/>
        </p:nvSpPr>
        <p:spPr>
          <a:xfrm>
            <a:off x="6957352" y="2037511"/>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7</a:t>
            </a:r>
          </a:p>
        </p:txBody>
      </p:sp>
      <p:sp>
        <p:nvSpPr>
          <p:cNvPr id="33" name="TextBox 32">
            <a:extLst>
              <a:ext uri="{FF2B5EF4-FFF2-40B4-BE49-F238E27FC236}">
                <a16:creationId xmlns:a16="http://schemas.microsoft.com/office/drawing/2014/main" id="{552FC5A1-2B41-630A-FD6B-EA659BB0E8F0}"/>
              </a:ext>
            </a:extLst>
          </p:cNvPr>
          <p:cNvSpPr txBox="1"/>
          <p:nvPr/>
        </p:nvSpPr>
        <p:spPr>
          <a:xfrm>
            <a:off x="6945407" y="1776537"/>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8</a:t>
            </a:r>
          </a:p>
        </p:txBody>
      </p:sp>
      <p:sp>
        <p:nvSpPr>
          <p:cNvPr id="34" name="TextBox 33">
            <a:extLst>
              <a:ext uri="{FF2B5EF4-FFF2-40B4-BE49-F238E27FC236}">
                <a16:creationId xmlns:a16="http://schemas.microsoft.com/office/drawing/2014/main" id="{BBC53B85-6686-DC59-9FED-BF84544601A9}"/>
              </a:ext>
            </a:extLst>
          </p:cNvPr>
          <p:cNvSpPr txBox="1"/>
          <p:nvPr/>
        </p:nvSpPr>
        <p:spPr>
          <a:xfrm rot="16200000">
            <a:off x="6597867" y="2642453"/>
            <a:ext cx="82941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 of U</a:t>
            </a:r>
          </a:p>
        </p:txBody>
      </p:sp>
      <p:sp>
        <p:nvSpPr>
          <p:cNvPr id="35" name="TextBox 34">
            <a:extLst>
              <a:ext uri="{FF2B5EF4-FFF2-40B4-BE49-F238E27FC236}">
                <a16:creationId xmlns:a16="http://schemas.microsoft.com/office/drawing/2014/main" id="{3E5FED3E-00F4-B8E5-1EA3-1F58456773A8}"/>
              </a:ext>
            </a:extLst>
          </p:cNvPr>
          <p:cNvSpPr txBox="1"/>
          <p:nvPr/>
        </p:nvSpPr>
        <p:spPr>
          <a:xfrm>
            <a:off x="6951379" y="1520814"/>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9</a:t>
            </a:r>
          </a:p>
        </p:txBody>
      </p:sp>
      <p:sp>
        <p:nvSpPr>
          <p:cNvPr id="36" name="TextBox 35">
            <a:extLst>
              <a:ext uri="{FF2B5EF4-FFF2-40B4-BE49-F238E27FC236}">
                <a16:creationId xmlns:a16="http://schemas.microsoft.com/office/drawing/2014/main" id="{1F6C8C1F-5796-3733-209F-E60318AA01B0}"/>
              </a:ext>
            </a:extLst>
          </p:cNvPr>
          <p:cNvSpPr txBox="1"/>
          <p:nvPr/>
        </p:nvSpPr>
        <p:spPr>
          <a:xfrm>
            <a:off x="6909046" y="1252645"/>
            <a:ext cx="538679"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10</a:t>
            </a:r>
          </a:p>
        </p:txBody>
      </p:sp>
      <p:sp>
        <p:nvSpPr>
          <p:cNvPr id="37" name="TextBox 36">
            <a:extLst>
              <a:ext uri="{FF2B5EF4-FFF2-40B4-BE49-F238E27FC236}">
                <a16:creationId xmlns:a16="http://schemas.microsoft.com/office/drawing/2014/main" id="{8121416D-F3DC-0500-C64F-DFAA1033D240}"/>
              </a:ext>
            </a:extLst>
          </p:cNvPr>
          <p:cNvSpPr txBox="1"/>
          <p:nvPr/>
        </p:nvSpPr>
        <p:spPr>
          <a:xfrm>
            <a:off x="7915671" y="6578002"/>
            <a:ext cx="3833093"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Non-U position in MURF2</a:t>
            </a:r>
          </a:p>
        </p:txBody>
      </p:sp>
    </p:spTree>
    <p:extLst>
      <p:ext uri="{BB962C8B-B14F-4D97-AF65-F5344CB8AC3E}">
        <p14:creationId xmlns:p14="http://schemas.microsoft.com/office/powerpoint/2010/main" val="994307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9738"/>
            <a:ext cx="10972800" cy="645892"/>
          </a:xfrm>
        </p:spPr>
        <p:txBody>
          <a:bodyPr>
            <a:noAutofit/>
          </a:bodyPr>
          <a:lstStyle/>
          <a:p>
            <a:r>
              <a:rPr lang="en-US" sz="3733" b="1">
                <a:latin typeface="Arial" panose="020B0604020202020204" pitchFamily="34" charset="0"/>
                <a:cs typeface="Arial" panose="020B0604020202020204" pitchFamily="34" charset="0"/>
              </a:rPr>
              <a:t>Catalytic steps of editing by 3 distinct RECCs</a:t>
            </a:r>
            <a:endParaRPr lang="en-US" sz="3733" b="1" dirty="0">
              <a:latin typeface="Arial" panose="020B0604020202020204" pitchFamily="34" charset="0"/>
              <a:cs typeface="Arial" panose="020B0604020202020204" pitchFamily="34" charset="0"/>
            </a:endParaRPr>
          </a:p>
        </p:txBody>
      </p:sp>
      <p:sp>
        <p:nvSpPr>
          <p:cNvPr id="4" name="Rounded Rectangle 3"/>
          <p:cNvSpPr/>
          <p:nvPr/>
        </p:nvSpPr>
        <p:spPr>
          <a:xfrm>
            <a:off x="508000" y="83456"/>
            <a:ext cx="11074400" cy="743859"/>
          </a:xfrm>
          <a:prstGeom prst="roundRect">
            <a:avLst>
              <a:gd name="adj" fmla="val 10145"/>
            </a:avLst>
          </a:prstGeom>
          <a:noFill/>
          <a:ln w="12700">
            <a:solidFill>
              <a:srgbClr val="008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014C3AE-C56B-C98E-20B3-739CB1922547}"/>
              </a:ext>
            </a:extLst>
          </p:cNvPr>
          <p:cNvPicPr>
            <a:picLocks noChangeAspect="1"/>
          </p:cNvPicPr>
          <p:nvPr/>
        </p:nvPicPr>
        <p:blipFill>
          <a:blip r:embed="rId3"/>
          <a:stretch>
            <a:fillRect/>
          </a:stretch>
        </p:blipFill>
        <p:spPr>
          <a:xfrm>
            <a:off x="6449712" y="1245362"/>
            <a:ext cx="5695776" cy="4665623"/>
          </a:xfrm>
          <a:prstGeom prst="rect">
            <a:avLst/>
          </a:prstGeom>
        </p:spPr>
      </p:pic>
      <p:sp>
        <p:nvSpPr>
          <p:cNvPr id="37" name="TextBox 36">
            <a:extLst>
              <a:ext uri="{FF2B5EF4-FFF2-40B4-BE49-F238E27FC236}">
                <a16:creationId xmlns:a16="http://schemas.microsoft.com/office/drawing/2014/main" id="{1BA9142B-678F-AAA3-0C9C-8A918266C41B}"/>
              </a:ext>
            </a:extLst>
          </p:cNvPr>
          <p:cNvSpPr txBox="1"/>
          <p:nvPr/>
        </p:nvSpPr>
        <p:spPr>
          <a:xfrm>
            <a:off x="640645" y="931847"/>
            <a:ext cx="1808507" cy="666786"/>
          </a:xfrm>
          <a:prstGeom prst="rect">
            <a:avLst/>
          </a:prstGeom>
          <a:noFill/>
        </p:spPr>
        <p:txBody>
          <a:bodyPr wrap="none" rtlCol="0">
            <a:spAutoFit/>
          </a:bodyPr>
          <a:lstStyle/>
          <a:p>
            <a:pPr algn="ctr" defTabSz="914377">
              <a:defRPr/>
            </a:pPr>
            <a:r>
              <a:rPr lang="en-US" sz="3733" b="1">
                <a:solidFill>
                  <a:srgbClr val="FF0000"/>
                </a:solidFill>
                <a:latin typeface="Arial" panose="020B0604020202020204" pitchFamily="34" charset="0"/>
                <a:cs typeface="Arial" panose="020B0604020202020204" pitchFamily="34" charset="0"/>
              </a:rPr>
              <a:t>RECC2</a:t>
            </a:r>
            <a:endParaRPr lang="en-US" sz="3733" b="1" dirty="0">
              <a:solidFill>
                <a:srgbClr val="FF0000"/>
              </a:solidFill>
              <a:latin typeface="Arial" panose="020B0604020202020204" pitchFamily="34" charset="0"/>
              <a:cs typeface="Arial" panose="020B0604020202020204" pitchFamily="34" charset="0"/>
            </a:endParaRPr>
          </a:p>
        </p:txBody>
      </p:sp>
      <p:pic>
        <p:nvPicPr>
          <p:cNvPr id="105" name="Picture 104">
            <a:extLst>
              <a:ext uri="{FF2B5EF4-FFF2-40B4-BE49-F238E27FC236}">
                <a16:creationId xmlns:a16="http://schemas.microsoft.com/office/drawing/2014/main" id="{1404AE54-7733-8620-F46D-B062D9A606B1}"/>
              </a:ext>
            </a:extLst>
          </p:cNvPr>
          <p:cNvPicPr>
            <a:picLocks noChangeAspect="1"/>
          </p:cNvPicPr>
          <p:nvPr/>
        </p:nvPicPr>
        <p:blipFill>
          <a:blip r:embed="rId4"/>
          <a:stretch>
            <a:fillRect/>
          </a:stretch>
        </p:blipFill>
        <p:spPr>
          <a:xfrm>
            <a:off x="3601823" y="1519788"/>
            <a:ext cx="2733903" cy="2273259"/>
          </a:xfrm>
          <a:prstGeom prst="rect">
            <a:avLst/>
          </a:prstGeom>
        </p:spPr>
      </p:pic>
      <p:pic>
        <p:nvPicPr>
          <p:cNvPr id="106" name="Picture 105">
            <a:extLst>
              <a:ext uri="{FF2B5EF4-FFF2-40B4-BE49-F238E27FC236}">
                <a16:creationId xmlns:a16="http://schemas.microsoft.com/office/drawing/2014/main" id="{B71799FF-6982-3D19-5136-55E52E2D75DA}"/>
              </a:ext>
            </a:extLst>
          </p:cNvPr>
          <p:cNvPicPr>
            <a:picLocks noChangeAspect="1"/>
          </p:cNvPicPr>
          <p:nvPr/>
        </p:nvPicPr>
        <p:blipFill>
          <a:blip r:embed="rId5"/>
          <a:stretch>
            <a:fillRect/>
          </a:stretch>
        </p:blipFill>
        <p:spPr>
          <a:xfrm>
            <a:off x="348343" y="1570453"/>
            <a:ext cx="2733903" cy="2247043"/>
          </a:xfrm>
          <a:prstGeom prst="rect">
            <a:avLst/>
          </a:prstGeom>
        </p:spPr>
      </p:pic>
      <p:pic>
        <p:nvPicPr>
          <p:cNvPr id="107" name="Picture 106">
            <a:extLst>
              <a:ext uri="{FF2B5EF4-FFF2-40B4-BE49-F238E27FC236}">
                <a16:creationId xmlns:a16="http://schemas.microsoft.com/office/drawing/2014/main" id="{4BFF8847-43DF-8525-3202-8768C191FC4E}"/>
              </a:ext>
            </a:extLst>
          </p:cNvPr>
          <p:cNvPicPr>
            <a:picLocks noChangeAspect="1"/>
          </p:cNvPicPr>
          <p:nvPr/>
        </p:nvPicPr>
        <p:blipFill>
          <a:blip r:embed="rId6"/>
          <a:stretch>
            <a:fillRect/>
          </a:stretch>
        </p:blipFill>
        <p:spPr>
          <a:xfrm>
            <a:off x="2081661" y="4214691"/>
            <a:ext cx="2733903" cy="2247043"/>
          </a:xfrm>
          <a:prstGeom prst="rect">
            <a:avLst/>
          </a:prstGeom>
        </p:spPr>
      </p:pic>
      <p:sp>
        <p:nvSpPr>
          <p:cNvPr id="111" name="TextBox 110">
            <a:extLst>
              <a:ext uri="{FF2B5EF4-FFF2-40B4-BE49-F238E27FC236}">
                <a16:creationId xmlns:a16="http://schemas.microsoft.com/office/drawing/2014/main" id="{ED6E96B0-77C3-435C-88E7-31B1C271A4DB}"/>
              </a:ext>
            </a:extLst>
          </p:cNvPr>
          <p:cNvSpPr txBox="1"/>
          <p:nvPr/>
        </p:nvSpPr>
        <p:spPr>
          <a:xfrm>
            <a:off x="3898314" y="909487"/>
            <a:ext cx="1808507" cy="666786"/>
          </a:xfrm>
          <a:prstGeom prst="rect">
            <a:avLst/>
          </a:prstGeom>
          <a:noFill/>
        </p:spPr>
        <p:txBody>
          <a:bodyPr wrap="none" rtlCol="0">
            <a:spAutoFit/>
          </a:bodyPr>
          <a:lstStyle/>
          <a:p>
            <a:pPr algn="ctr" defTabSz="914377">
              <a:defRPr/>
            </a:pPr>
            <a:r>
              <a:rPr lang="en-US" sz="3733" b="1">
                <a:solidFill>
                  <a:srgbClr val="0166FF"/>
                </a:solidFill>
                <a:latin typeface="Arial" panose="020B0604020202020204" pitchFamily="34" charset="0"/>
                <a:cs typeface="Arial" panose="020B0604020202020204" pitchFamily="34" charset="0"/>
              </a:rPr>
              <a:t>RECC1</a:t>
            </a:r>
            <a:endParaRPr lang="en-US" sz="3733" b="1" dirty="0">
              <a:solidFill>
                <a:srgbClr val="0166FF"/>
              </a:solidFill>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A8710AB0-06F4-6DFA-ECB2-75053D913C56}"/>
              </a:ext>
            </a:extLst>
          </p:cNvPr>
          <p:cNvSpPr txBox="1"/>
          <p:nvPr/>
        </p:nvSpPr>
        <p:spPr>
          <a:xfrm>
            <a:off x="2438235" y="3578173"/>
            <a:ext cx="1808507" cy="666786"/>
          </a:xfrm>
          <a:prstGeom prst="rect">
            <a:avLst/>
          </a:prstGeom>
          <a:noFill/>
        </p:spPr>
        <p:txBody>
          <a:bodyPr wrap="none" rtlCol="0">
            <a:spAutoFit/>
          </a:bodyPr>
          <a:lstStyle/>
          <a:p>
            <a:pPr algn="ctr" defTabSz="914377">
              <a:defRPr/>
            </a:pPr>
            <a:r>
              <a:rPr lang="en-US" sz="3733" b="1">
                <a:solidFill>
                  <a:srgbClr val="00FF00"/>
                </a:solidFill>
                <a:latin typeface="Arial" panose="020B0604020202020204" pitchFamily="34" charset="0"/>
                <a:cs typeface="Arial" panose="020B0604020202020204" pitchFamily="34" charset="0"/>
              </a:rPr>
              <a:t>RECC3</a:t>
            </a:r>
            <a:endParaRPr lang="en-US" sz="3733" b="1" dirty="0">
              <a:solidFill>
                <a:srgbClr val="00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137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9738"/>
            <a:ext cx="10972800" cy="645892"/>
          </a:xfrm>
        </p:spPr>
        <p:txBody>
          <a:bodyPr>
            <a:noAutofit/>
          </a:bodyPr>
          <a:lstStyle/>
          <a:p>
            <a:r>
              <a:rPr lang="en-US" sz="3733" b="1">
                <a:latin typeface="Arial" panose="020B0604020202020204" pitchFamily="34" charset="0"/>
                <a:cs typeface="Arial" panose="020B0604020202020204" pitchFamily="34" charset="0"/>
              </a:rPr>
              <a:t>RECCs are non-processive site to site</a:t>
            </a:r>
            <a:endParaRPr lang="en-US" sz="3733" b="1" dirty="0">
              <a:latin typeface="Arial" panose="020B0604020202020204" pitchFamily="34" charset="0"/>
              <a:cs typeface="Arial" panose="020B0604020202020204" pitchFamily="34" charset="0"/>
            </a:endParaRPr>
          </a:p>
        </p:txBody>
      </p:sp>
      <p:sp>
        <p:nvSpPr>
          <p:cNvPr id="4" name="Rounded Rectangle 3"/>
          <p:cNvSpPr/>
          <p:nvPr/>
        </p:nvSpPr>
        <p:spPr>
          <a:xfrm>
            <a:off x="508000" y="83456"/>
            <a:ext cx="11074400" cy="743859"/>
          </a:xfrm>
          <a:prstGeom prst="roundRect">
            <a:avLst>
              <a:gd name="adj" fmla="val 10145"/>
            </a:avLst>
          </a:prstGeom>
          <a:noFill/>
          <a:ln w="12700">
            <a:solidFill>
              <a:srgbClr val="008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51A7DB1-9334-BEEE-3393-2E4019E26707}"/>
              </a:ext>
            </a:extLst>
          </p:cNvPr>
          <p:cNvSpPr txBox="1"/>
          <p:nvPr/>
        </p:nvSpPr>
        <p:spPr>
          <a:xfrm>
            <a:off x="7716901" y="6447631"/>
            <a:ext cx="4475099" cy="379656"/>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Carnes, Mol Biochem Parasitol. 2023</a:t>
            </a:r>
          </a:p>
        </p:txBody>
      </p:sp>
      <p:pic>
        <p:nvPicPr>
          <p:cNvPr id="7" name="Picture 6">
            <a:extLst>
              <a:ext uri="{FF2B5EF4-FFF2-40B4-BE49-F238E27FC236}">
                <a16:creationId xmlns:a16="http://schemas.microsoft.com/office/drawing/2014/main" id="{B0AC8533-7AA8-4DEE-0B55-1CCA57333E56}"/>
              </a:ext>
            </a:extLst>
          </p:cNvPr>
          <p:cNvPicPr>
            <a:picLocks noChangeAspect="1"/>
          </p:cNvPicPr>
          <p:nvPr/>
        </p:nvPicPr>
        <p:blipFill>
          <a:blip r:embed="rId3"/>
          <a:stretch>
            <a:fillRect/>
          </a:stretch>
        </p:blipFill>
        <p:spPr>
          <a:xfrm>
            <a:off x="1179286" y="765630"/>
            <a:ext cx="9731829" cy="5397593"/>
          </a:xfrm>
          <a:prstGeom prst="rect">
            <a:avLst/>
          </a:prstGeom>
        </p:spPr>
      </p:pic>
      <p:grpSp>
        <p:nvGrpSpPr>
          <p:cNvPr id="8" name="Group 7">
            <a:extLst>
              <a:ext uri="{FF2B5EF4-FFF2-40B4-BE49-F238E27FC236}">
                <a16:creationId xmlns:a16="http://schemas.microsoft.com/office/drawing/2014/main" id="{9332C56D-B361-0CCD-1162-10DEAB123263}"/>
              </a:ext>
            </a:extLst>
          </p:cNvPr>
          <p:cNvGrpSpPr/>
          <p:nvPr/>
        </p:nvGrpSpPr>
        <p:grpSpPr>
          <a:xfrm>
            <a:off x="6550211" y="3905197"/>
            <a:ext cx="1154736" cy="529344"/>
            <a:chOff x="884464" y="1306286"/>
            <a:chExt cx="925315" cy="397008"/>
          </a:xfrm>
        </p:grpSpPr>
        <p:sp>
          <p:nvSpPr>
            <p:cNvPr id="3" name="Oval 2">
              <a:extLst>
                <a:ext uri="{FF2B5EF4-FFF2-40B4-BE49-F238E27FC236}">
                  <a16:creationId xmlns:a16="http://schemas.microsoft.com/office/drawing/2014/main" id="{787D1BC4-226D-A6A6-EC8F-4E5C32FDFD5B}"/>
                </a:ext>
              </a:extLst>
            </p:cNvPr>
            <p:cNvSpPr/>
            <p:nvPr/>
          </p:nvSpPr>
          <p:spPr>
            <a:xfrm>
              <a:off x="884464" y="1306286"/>
              <a:ext cx="876624" cy="397008"/>
            </a:xfrm>
            <a:prstGeom prst="ellipse">
              <a:avLst/>
            </a:prstGeom>
            <a:gradFill flip="none" rotWithShape="1">
              <a:gsLst>
                <a:gs pos="0">
                  <a:schemeClr val="accent1">
                    <a:lumMod val="5000"/>
                    <a:lumOff val="95000"/>
                  </a:schemeClr>
                </a:gs>
                <a:gs pos="69000">
                  <a:schemeClr val="bg1">
                    <a:lumMod val="85000"/>
                  </a:schemeClr>
                </a:gs>
                <a:gs pos="83000">
                  <a:schemeClr val="bg1">
                    <a:lumMod val="85000"/>
                  </a:schemeClr>
                </a:gs>
                <a:gs pos="100000">
                  <a:schemeClr val="bg1">
                    <a:lumMod val="9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BE56701-B4AB-DDAA-7245-78124ADA6186}"/>
                </a:ext>
              </a:extLst>
            </p:cNvPr>
            <p:cNvSpPr txBox="1"/>
            <p:nvPr/>
          </p:nvSpPr>
          <p:spPr>
            <a:xfrm>
              <a:off x="933156" y="1359866"/>
              <a:ext cx="876623"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REH2C</a:t>
              </a:r>
            </a:p>
          </p:txBody>
        </p:sp>
      </p:grpSp>
    </p:spTree>
    <p:extLst>
      <p:ext uri="{BB962C8B-B14F-4D97-AF65-F5344CB8AC3E}">
        <p14:creationId xmlns:p14="http://schemas.microsoft.com/office/powerpoint/2010/main" val="235775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9738"/>
            <a:ext cx="10972800" cy="645892"/>
          </a:xfrm>
        </p:spPr>
        <p:txBody>
          <a:bodyPr>
            <a:noAutofit/>
          </a:bodyPr>
          <a:lstStyle/>
          <a:p>
            <a:r>
              <a:rPr lang="en-US" sz="3733" b="1">
                <a:solidFill>
                  <a:srgbClr val="9900CC"/>
                </a:solidFill>
                <a:latin typeface="Arial" panose="020B0604020202020204" pitchFamily="34" charset="0"/>
                <a:cs typeface="Arial" panose="020B0604020202020204" pitchFamily="34" charset="0"/>
              </a:rPr>
              <a:t>A3</a:t>
            </a:r>
            <a:r>
              <a:rPr lang="en-US" sz="3733" b="1">
                <a:latin typeface="Arial" panose="020B0604020202020204" pitchFamily="34" charset="0"/>
                <a:cs typeface="Arial" panose="020B0604020202020204" pitchFamily="34" charset="0"/>
              </a:rPr>
              <a:t> domain structure and background</a:t>
            </a:r>
            <a:endParaRPr lang="en-US" sz="3733" b="1" dirty="0">
              <a:latin typeface="Arial" panose="020B0604020202020204" pitchFamily="34" charset="0"/>
              <a:cs typeface="Arial" panose="020B0604020202020204" pitchFamily="34" charset="0"/>
            </a:endParaRPr>
          </a:p>
        </p:txBody>
      </p:sp>
      <p:sp>
        <p:nvSpPr>
          <p:cNvPr id="4" name="Rounded Rectangle 3"/>
          <p:cNvSpPr/>
          <p:nvPr/>
        </p:nvSpPr>
        <p:spPr>
          <a:xfrm>
            <a:off x="508000" y="83456"/>
            <a:ext cx="11074400" cy="743859"/>
          </a:xfrm>
          <a:prstGeom prst="roundRect">
            <a:avLst>
              <a:gd name="adj" fmla="val 10145"/>
            </a:avLst>
          </a:prstGeom>
          <a:noFill/>
          <a:ln w="12700">
            <a:solidFill>
              <a:srgbClr val="008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pic>
        <p:nvPicPr>
          <p:cNvPr id="3" name="Picture 2" descr="A gold necklace with a chain&#10;&#10;Description automatically generated with medium confidence">
            <a:extLst>
              <a:ext uri="{FF2B5EF4-FFF2-40B4-BE49-F238E27FC236}">
                <a16:creationId xmlns:a16="http://schemas.microsoft.com/office/drawing/2014/main" id="{1E813456-D76E-5BB8-2B08-758F811D1D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4" r="29333" b="6109"/>
          <a:stretch/>
        </p:blipFill>
        <p:spPr>
          <a:xfrm>
            <a:off x="1031573" y="1439309"/>
            <a:ext cx="3262844" cy="4832148"/>
          </a:xfrm>
          <a:prstGeom prst="rect">
            <a:avLst/>
          </a:prstGeom>
        </p:spPr>
      </p:pic>
      <p:cxnSp>
        <p:nvCxnSpPr>
          <p:cNvPr id="5" name="Straight Arrow Connector 4">
            <a:extLst>
              <a:ext uri="{FF2B5EF4-FFF2-40B4-BE49-F238E27FC236}">
                <a16:creationId xmlns:a16="http://schemas.microsoft.com/office/drawing/2014/main" id="{FE2A049F-4EC8-C63E-1D02-EB02FBC04FBF}"/>
              </a:ext>
            </a:extLst>
          </p:cNvPr>
          <p:cNvCxnSpPr>
            <a:cxnSpLocks/>
          </p:cNvCxnSpPr>
          <p:nvPr/>
        </p:nvCxnSpPr>
        <p:spPr>
          <a:xfrm flipH="1" flipV="1">
            <a:off x="3869145" y="3927556"/>
            <a:ext cx="135145" cy="550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D7A7A01-2009-5B79-90AE-42CC16B41C9C}"/>
              </a:ext>
            </a:extLst>
          </p:cNvPr>
          <p:cNvCxnSpPr>
            <a:cxnSpLocks/>
          </p:cNvCxnSpPr>
          <p:nvPr/>
        </p:nvCxnSpPr>
        <p:spPr>
          <a:xfrm flipH="1" flipV="1">
            <a:off x="3353713" y="4280352"/>
            <a:ext cx="335395" cy="3959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309F9A-5290-CE62-83F4-A774B2CBAF1C}"/>
              </a:ext>
            </a:extLst>
          </p:cNvPr>
          <p:cNvCxnSpPr>
            <a:cxnSpLocks/>
          </p:cNvCxnSpPr>
          <p:nvPr/>
        </p:nvCxnSpPr>
        <p:spPr>
          <a:xfrm flipV="1">
            <a:off x="1318016" y="3890891"/>
            <a:ext cx="457953" cy="147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DA5FB6-808B-EF62-761B-BEE65BBABA7F}"/>
              </a:ext>
            </a:extLst>
          </p:cNvPr>
          <p:cNvCxnSpPr>
            <a:cxnSpLocks/>
          </p:cNvCxnSpPr>
          <p:nvPr/>
        </p:nvCxnSpPr>
        <p:spPr>
          <a:xfrm flipV="1">
            <a:off x="1731264" y="4124076"/>
            <a:ext cx="1062211" cy="103632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E6C6C2-3236-7E2F-C964-88178A9CF47D}"/>
              </a:ext>
            </a:extLst>
          </p:cNvPr>
          <p:cNvSpPr txBox="1"/>
          <p:nvPr/>
        </p:nvSpPr>
        <p:spPr>
          <a:xfrm>
            <a:off x="508000" y="3976706"/>
            <a:ext cx="1341120" cy="420564"/>
          </a:xfrm>
          <a:prstGeom prst="rect">
            <a:avLst/>
          </a:prstGeom>
          <a:noFill/>
        </p:spPr>
        <p:txBody>
          <a:bodyPr wrap="square" rtlCol="0">
            <a:spAutoFit/>
          </a:bodyPr>
          <a:lstStyle/>
          <a:p>
            <a:r>
              <a:rPr lang="en-US" sz="2133" b="1">
                <a:solidFill>
                  <a:schemeClr val="tx1">
                    <a:lumMod val="50000"/>
                  </a:schemeClr>
                </a:solidFill>
                <a:latin typeface="Arial" panose="020B0604020202020204" pitchFamily="34" charset="0"/>
                <a:cs typeface="Arial" panose="020B0604020202020204" pitchFamily="34" charset="0"/>
              </a:rPr>
              <a:t>OB-fold</a:t>
            </a:r>
            <a:endParaRPr lang="en-US" sz="2133" dirty="0">
              <a:solidFill>
                <a:schemeClr val="tx1">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CB747BD-D909-5858-57BC-7619CACF2D3E}"/>
              </a:ext>
            </a:extLst>
          </p:cNvPr>
          <p:cNvSpPr txBox="1"/>
          <p:nvPr/>
        </p:nvSpPr>
        <p:spPr>
          <a:xfrm>
            <a:off x="3689109" y="4469223"/>
            <a:ext cx="926329" cy="420564"/>
          </a:xfrm>
          <a:prstGeom prst="rect">
            <a:avLst/>
          </a:prstGeom>
          <a:noFill/>
        </p:spPr>
        <p:txBody>
          <a:bodyPr wrap="square" rtlCol="0">
            <a:spAutoFit/>
          </a:bodyPr>
          <a:lstStyle/>
          <a:p>
            <a:r>
              <a:rPr lang="en-US" sz="2133" b="1">
                <a:solidFill>
                  <a:schemeClr val="tx1">
                    <a:lumMod val="50000"/>
                  </a:schemeClr>
                </a:solidFill>
                <a:latin typeface="Arial" panose="020B0604020202020204" pitchFamily="34" charset="0"/>
                <a:cs typeface="Arial" panose="020B0604020202020204" pitchFamily="34" charset="0"/>
              </a:rPr>
              <a:t>ZFs</a:t>
            </a:r>
            <a:endParaRPr lang="en-US" sz="2133" dirty="0">
              <a:solidFill>
                <a:schemeClr val="tx1">
                  <a:lumMod val="5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5153FDA-94EE-83D6-6CAA-9AC2D6DE993E}"/>
              </a:ext>
            </a:extLst>
          </p:cNvPr>
          <p:cNvSpPr txBox="1"/>
          <p:nvPr/>
        </p:nvSpPr>
        <p:spPr>
          <a:xfrm>
            <a:off x="921249" y="5127696"/>
            <a:ext cx="1341120" cy="502766"/>
          </a:xfrm>
          <a:prstGeom prst="rect">
            <a:avLst/>
          </a:prstGeom>
          <a:noFill/>
        </p:spPr>
        <p:txBody>
          <a:bodyPr wrap="square" rtlCol="0">
            <a:spAutoFit/>
          </a:bodyPr>
          <a:lstStyle/>
          <a:p>
            <a:r>
              <a:rPr lang="en-US" sz="2667" b="1">
                <a:solidFill>
                  <a:schemeClr val="tx1">
                    <a:lumMod val="50000"/>
                  </a:schemeClr>
                </a:solidFill>
                <a:latin typeface="Arial" panose="020B0604020202020204" pitchFamily="34" charset="0"/>
                <a:cs typeface="Arial" panose="020B0604020202020204" pitchFamily="34" charset="0"/>
              </a:rPr>
              <a:t>L270</a:t>
            </a:r>
            <a:endParaRPr lang="en-US" sz="2667" dirty="0">
              <a:solidFill>
                <a:schemeClr val="tx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C176FD2-1248-DDBA-C23F-D2999AC3954C}"/>
              </a:ext>
            </a:extLst>
          </p:cNvPr>
          <p:cNvSpPr txBox="1"/>
          <p:nvPr/>
        </p:nvSpPr>
        <p:spPr>
          <a:xfrm>
            <a:off x="5672271" y="847963"/>
            <a:ext cx="5925148" cy="502766"/>
          </a:xfrm>
          <a:prstGeom prst="rect">
            <a:avLst/>
          </a:prstGeom>
          <a:noFill/>
        </p:spPr>
        <p:txBody>
          <a:bodyPr wrap="none" rtlCol="0">
            <a:spAutoFit/>
          </a:bodyPr>
          <a:lstStyle/>
          <a:p>
            <a:r>
              <a:rPr lang="en-US" sz="2667" b="1">
                <a:solidFill>
                  <a:schemeClr val="tx1">
                    <a:lumMod val="50000"/>
                  </a:schemeClr>
                </a:solidFill>
                <a:latin typeface="Arial" panose="020B0604020202020204" pitchFamily="34" charset="0"/>
                <a:cs typeface="Arial" panose="020B0604020202020204" pitchFamily="34" charset="0"/>
              </a:rPr>
              <a:t>Analysis of </a:t>
            </a:r>
            <a:r>
              <a:rPr lang="en-US" sz="2667" b="1">
                <a:solidFill>
                  <a:srgbClr val="9900CC"/>
                </a:solidFill>
                <a:latin typeface="Arial" panose="020B0604020202020204" pitchFamily="34" charset="0"/>
                <a:cs typeface="Arial" panose="020B0604020202020204" pitchFamily="34" charset="0"/>
              </a:rPr>
              <a:t>A3</a:t>
            </a:r>
            <a:r>
              <a:rPr lang="en-US" sz="2667" b="1">
                <a:solidFill>
                  <a:schemeClr val="tx1">
                    <a:lumMod val="50000"/>
                  </a:schemeClr>
                </a:solidFill>
                <a:latin typeface="Arial" panose="020B0604020202020204" pitchFamily="34" charset="0"/>
                <a:cs typeface="Arial" panose="020B0604020202020204" pitchFamily="34" charset="0"/>
              </a:rPr>
              <a:t> function (all RECCs)</a:t>
            </a:r>
            <a:endParaRPr lang="en-US" sz="2667" b="1" dirty="0">
              <a:solidFill>
                <a:schemeClr val="tx1">
                  <a:lumMod val="50000"/>
                </a:schemeClr>
              </a:solidFill>
              <a:latin typeface="Arial" panose="020B0604020202020204" pitchFamily="34" charset="0"/>
              <a:cs typeface="Arial" panose="020B0604020202020204" pitchFamily="34" charset="0"/>
            </a:endParaRPr>
          </a:p>
        </p:txBody>
      </p:sp>
      <p:pic>
        <p:nvPicPr>
          <p:cNvPr id="65" name="Picture 64">
            <a:extLst>
              <a:ext uri="{FF2B5EF4-FFF2-40B4-BE49-F238E27FC236}">
                <a16:creationId xmlns:a16="http://schemas.microsoft.com/office/drawing/2014/main" id="{093F8EC2-624F-E3BD-F906-A8398CA32590}"/>
              </a:ext>
            </a:extLst>
          </p:cNvPr>
          <p:cNvPicPr>
            <a:picLocks noChangeAspect="1"/>
          </p:cNvPicPr>
          <p:nvPr/>
        </p:nvPicPr>
        <p:blipFill>
          <a:blip r:embed="rId4"/>
          <a:stretch>
            <a:fillRect/>
          </a:stretch>
        </p:blipFill>
        <p:spPr>
          <a:xfrm>
            <a:off x="8345050" y="2201937"/>
            <a:ext cx="3682164" cy="4419600"/>
          </a:xfrm>
          <a:prstGeom prst="rect">
            <a:avLst/>
          </a:prstGeom>
        </p:spPr>
      </p:pic>
      <p:pic>
        <p:nvPicPr>
          <p:cNvPr id="66" name="Picture 65">
            <a:extLst>
              <a:ext uri="{FF2B5EF4-FFF2-40B4-BE49-F238E27FC236}">
                <a16:creationId xmlns:a16="http://schemas.microsoft.com/office/drawing/2014/main" id="{A8DF5DE6-4AF8-919D-AC82-EAE194F45F53}"/>
              </a:ext>
            </a:extLst>
          </p:cNvPr>
          <p:cNvPicPr>
            <a:picLocks noChangeAspect="1"/>
          </p:cNvPicPr>
          <p:nvPr/>
        </p:nvPicPr>
        <p:blipFill>
          <a:blip r:embed="rId5"/>
          <a:stretch>
            <a:fillRect/>
          </a:stretch>
        </p:blipFill>
        <p:spPr>
          <a:xfrm>
            <a:off x="5672271" y="4611017"/>
            <a:ext cx="2672779" cy="2008223"/>
          </a:xfrm>
          <a:prstGeom prst="rect">
            <a:avLst/>
          </a:prstGeom>
        </p:spPr>
      </p:pic>
      <p:sp>
        <p:nvSpPr>
          <p:cNvPr id="68" name="TextBox 67">
            <a:extLst>
              <a:ext uri="{FF2B5EF4-FFF2-40B4-BE49-F238E27FC236}">
                <a16:creationId xmlns:a16="http://schemas.microsoft.com/office/drawing/2014/main" id="{98F8E95F-548E-33A7-315E-6EC29AFBB3F0}"/>
              </a:ext>
            </a:extLst>
          </p:cNvPr>
          <p:cNvSpPr txBox="1"/>
          <p:nvPr/>
        </p:nvSpPr>
        <p:spPr>
          <a:xfrm>
            <a:off x="1324393" y="1130021"/>
            <a:ext cx="2372894" cy="502766"/>
          </a:xfrm>
          <a:prstGeom prst="rect">
            <a:avLst/>
          </a:prstGeom>
          <a:noFill/>
        </p:spPr>
        <p:txBody>
          <a:bodyPr wrap="none" rtlCol="0">
            <a:spAutoFit/>
          </a:bodyPr>
          <a:lstStyle/>
          <a:p>
            <a:r>
              <a:rPr lang="en-US" sz="2667" b="1">
                <a:solidFill>
                  <a:srgbClr val="9900CC"/>
                </a:solidFill>
                <a:latin typeface="Arial" panose="020B0604020202020204" pitchFamily="34" charset="0"/>
                <a:cs typeface="Arial" panose="020B0604020202020204" pitchFamily="34" charset="0"/>
              </a:rPr>
              <a:t>A3</a:t>
            </a:r>
            <a:r>
              <a:rPr lang="en-US" sz="2667" b="1">
                <a:solidFill>
                  <a:schemeClr val="tx1">
                    <a:lumMod val="50000"/>
                  </a:schemeClr>
                </a:solidFill>
                <a:latin typeface="Arial" panose="020B0604020202020204" pitchFamily="34" charset="0"/>
                <a:cs typeface="Arial" panose="020B0604020202020204" pitchFamily="34" charset="0"/>
              </a:rPr>
              <a:t> AlphaFold</a:t>
            </a:r>
            <a:endParaRPr lang="en-US" sz="2667" b="1" dirty="0">
              <a:solidFill>
                <a:schemeClr val="tx1">
                  <a:lumMod val="50000"/>
                </a:schemeClr>
              </a:solidFill>
              <a:latin typeface="Arial" panose="020B0604020202020204" pitchFamily="34" charset="0"/>
              <a:cs typeface="Arial" panose="020B0604020202020204" pitchFamily="34" charset="0"/>
            </a:endParaRPr>
          </a:p>
        </p:txBody>
      </p:sp>
      <p:grpSp>
        <p:nvGrpSpPr>
          <p:cNvPr id="70" name="Group 69">
            <a:extLst>
              <a:ext uri="{FF2B5EF4-FFF2-40B4-BE49-F238E27FC236}">
                <a16:creationId xmlns:a16="http://schemas.microsoft.com/office/drawing/2014/main" id="{9E006547-4D64-2DEE-CED4-118FB2478B8B}"/>
              </a:ext>
            </a:extLst>
          </p:cNvPr>
          <p:cNvGrpSpPr/>
          <p:nvPr/>
        </p:nvGrpSpPr>
        <p:grpSpPr>
          <a:xfrm>
            <a:off x="4812301" y="1340760"/>
            <a:ext cx="3284913" cy="2913201"/>
            <a:chOff x="3740986" y="958984"/>
            <a:chExt cx="2463685" cy="2184901"/>
          </a:xfrm>
        </p:grpSpPr>
        <p:sp>
          <p:nvSpPr>
            <p:cNvPr id="14" name="TextBox 13">
              <a:extLst>
                <a:ext uri="{FF2B5EF4-FFF2-40B4-BE49-F238E27FC236}">
                  <a16:creationId xmlns:a16="http://schemas.microsoft.com/office/drawing/2014/main" id="{11B359F7-F320-F97B-87F2-2F64E319C999}"/>
                </a:ext>
              </a:extLst>
            </p:cNvPr>
            <p:cNvSpPr txBox="1"/>
            <p:nvPr/>
          </p:nvSpPr>
          <p:spPr>
            <a:xfrm>
              <a:off x="4789001" y="2920794"/>
              <a:ext cx="1035380" cy="223091"/>
            </a:xfrm>
            <a:prstGeom prst="rect">
              <a:avLst/>
            </a:prstGeom>
            <a:noFill/>
          </p:spPr>
          <p:txBody>
            <a:bodyPr wrap="none" rtlCol="0">
              <a:spAutoFit/>
            </a:bodyPr>
            <a:lstStyle/>
            <a:p>
              <a:r>
                <a:rPr lang="en-US" sz="1333" dirty="0">
                  <a:latin typeface="Arial" panose="020B0604020202020204" pitchFamily="34" charset="0"/>
                  <a:cs typeface="Arial" panose="020B0604020202020204" pitchFamily="34" charset="0"/>
                </a:rPr>
                <a:t>log2 ratio -/+ </a:t>
              </a:r>
              <a:r>
                <a:rPr lang="en-US" sz="1333" dirty="0" err="1">
                  <a:latin typeface="Arial" panose="020B0604020202020204" pitchFamily="34" charset="0"/>
                  <a:cs typeface="Arial" panose="020B0604020202020204" pitchFamily="34" charset="0"/>
                </a:rPr>
                <a:t>tet</a:t>
              </a:r>
              <a:endParaRPr lang="en-US" sz="1333" dirty="0">
                <a:latin typeface="Arial" panose="020B0604020202020204" pitchFamily="34" charset="0"/>
                <a:cs typeface="Arial" panose="020B0604020202020204" pitchFamily="34" charset="0"/>
              </a:endParaRPr>
            </a:p>
          </p:txBody>
        </p:sp>
        <p:pic>
          <p:nvPicPr>
            <p:cNvPr id="67" name="Picture 66">
              <a:extLst>
                <a:ext uri="{FF2B5EF4-FFF2-40B4-BE49-F238E27FC236}">
                  <a16:creationId xmlns:a16="http://schemas.microsoft.com/office/drawing/2014/main" id="{C37B60C6-7502-C061-ADB4-DFE38B6AE796}"/>
                </a:ext>
              </a:extLst>
            </p:cNvPr>
            <p:cNvPicPr>
              <a:picLocks noChangeAspect="1"/>
            </p:cNvPicPr>
            <p:nvPr/>
          </p:nvPicPr>
          <p:blipFill>
            <a:blip r:embed="rId6"/>
            <a:stretch>
              <a:fillRect/>
            </a:stretch>
          </p:blipFill>
          <p:spPr>
            <a:xfrm>
              <a:off x="3740986" y="1316636"/>
              <a:ext cx="2463685" cy="1648528"/>
            </a:xfrm>
            <a:prstGeom prst="rect">
              <a:avLst/>
            </a:prstGeom>
          </p:spPr>
        </p:pic>
        <p:sp>
          <p:nvSpPr>
            <p:cNvPr id="69" name="TextBox 68">
              <a:extLst>
                <a:ext uri="{FF2B5EF4-FFF2-40B4-BE49-F238E27FC236}">
                  <a16:creationId xmlns:a16="http://schemas.microsoft.com/office/drawing/2014/main" id="{46B10439-F624-2EA2-91B1-17AE57A36F9F}"/>
                </a:ext>
              </a:extLst>
            </p:cNvPr>
            <p:cNvSpPr txBox="1"/>
            <p:nvPr/>
          </p:nvSpPr>
          <p:spPr>
            <a:xfrm>
              <a:off x="4665661" y="958984"/>
              <a:ext cx="1035380" cy="377075"/>
            </a:xfrm>
            <a:prstGeom prst="rect">
              <a:avLst/>
            </a:prstGeom>
            <a:noFill/>
          </p:spPr>
          <p:txBody>
            <a:bodyPr wrap="none" rtlCol="0">
              <a:spAutoFit/>
            </a:bodyPr>
            <a:lstStyle/>
            <a:p>
              <a:r>
                <a:rPr lang="en-US" sz="2667" b="1">
                  <a:solidFill>
                    <a:schemeClr val="tx1">
                      <a:lumMod val="50000"/>
                    </a:schemeClr>
                  </a:solidFill>
                  <a:latin typeface="Arial" panose="020B0604020202020204" pitchFamily="34" charset="0"/>
                  <a:cs typeface="Arial" panose="020B0604020202020204" pitchFamily="34" charset="0"/>
                </a:rPr>
                <a:t>Growth</a:t>
              </a:r>
              <a:endParaRPr lang="en-US" sz="2667" b="1" dirty="0">
                <a:solidFill>
                  <a:schemeClr val="tx1">
                    <a:lumMod val="50000"/>
                  </a:schemeClr>
                </a:solidFill>
                <a:latin typeface="Arial" panose="020B0604020202020204" pitchFamily="34" charset="0"/>
                <a:cs typeface="Arial" panose="020B0604020202020204" pitchFamily="34" charset="0"/>
              </a:endParaRPr>
            </a:p>
          </p:txBody>
        </p:sp>
      </p:grpSp>
      <p:sp>
        <p:nvSpPr>
          <p:cNvPr id="71" name="TextBox 70">
            <a:extLst>
              <a:ext uri="{FF2B5EF4-FFF2-40B4-BE49-F238E27FC236}">
                <a16:creationId xmlns:a16="http://schemas.microsoft.com/office/drawing/2014/main" id="{DA929A89-A373-22E2-99F8-207DAA7B8D9B}"/>
              </a:ext>
            </a:extLst>
          </p:cNvPr>
          <p:cNvSpPr txBox="1"/>
          <p:nvPr/>
        </p:nvSpPr>
        <p:spPr>
          <a:xfrm>
            <a:off x="5364752" y="4279536"/>
            <a:ext cx="2595582" cy="502766"/>
          </a:xfrm>
          <a:prstGeom prst="rect">
            <a:avLst/>
          </a:prstGeom>
          <a:noFill/>
        </p:spPr>
        <p:txBody>
          <a:bodyPr wrap="none" rtlCol="0">
            <a:spAutoFit/>
          </a:bodyPr>
          <a:lstStyle/>
          <a:p>
            <a:r>
              <a:rPr lang="en-US" sz="2667" b="1">
                <a:solidFill>
                  <a:schemeClr val="tx1">
                    <a:lumMod val="50000"/>
                  </a:schemeClr>
                </a:solidFill>
                <a:latin typeface="Arial" panose="020B0604020202020204" pitchFamily="34" charset="0"/>
                <a:cs typeface="Arial" panose="020B0604020202020204" pitchFamily="34" charset="0"/>
              </a:rPr>
              <a:t>RECC Integrity</a:t>
            </a:r>
            <a:endParaRPr lang="en-US" sz="2667" b="1" dirty="0">
              <a:solidFill>
                <a:schemeClr val="tx1">
                  <a:lumMod val="50000"/>
                </a:schemeClr>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02DD55EE-CE1C-FF1B-BD70-AB9451916719}"/>
              </a:ext>
            </a:extLst>
          </p:cNvPr>
          <p:cNvSpPr txBox="1"/>
          <p:nvPr/>
        </p:nvSpPr>
        <p:spPr>
          <a:xfrm>
            <a:off x="9352559" y="1710297"/>
            <a:ext cx="2478564" cy="502766"/>
          </a:xfrm>
          <a:prstGeom prst="rect">
            <a:avLst/>
          </a:prstGeom>
          <a:noFill/>
        </p:spPr>
        <p:txBody>
          <a:bodyPr wrap="none" rtlCol="0">
            <a:spAutoFit/>
          </a:bodyPr>
          <a:lstStyle/>
          <a:p>
            <a:r>
              <a:rPr lang="en-US" sz="2667" b="1">
                <a:solidFill>
                  <a:schemeClr val="tx1">
                    <a:lumMod val="50000"/>
                  </a:schemeClr>
                </a:solidFill>
                <a:latin typeface="Arial" panose="020B0604020202020204" pitchFamily="34" charset="0"/>
                <a:cs typeface="Arial" panose="020B0604020202020204" pitchFamily="34" charset="0"/>
              </a:rPr>
              <a:t>Editing profile</a:t>
            </a:r>
            <a:endParaRPr lang="en-US" sz="2667" b="1" dirty="0">
              <a:solidFill>
                <a:schemeClr val="tx1">
                  <a:lumMod val="5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9F53150-919F-D642-78C0-6590E51DE6A4}"/>
              </a:ext>
            </a:extLst>
          </p:cNvPr>
          <p:cNvSpPr txBox="1"/>
          <p:nvPr/>
        </p:nvSpPr>
        <p:spPr>
          <a:xfrm>
            <a:off x="9650277" y="6447631"/>
            <a:ext cx="2541723" cy="379656"/>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Davidge, RNA. 2023</a:t>
            </a:r>
          </a:p>
        </p:txBody>
      </p:sp>
    </p:spTree>
    <p:extLst>
      <p:ext uri="{BB962C8B-B14F-4D97-AF65-F5344CB8AC3E}">
        <p14:creationId xmlns:p14="http://schemas.microsoft.com/office/powerpoint/2010/main" val="170645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EFFD56-25B1-429D-9023-6434CAC294CC}"/>
              </a:ext>
            </a:extLst>
          </p:cNvPr>
          <p:cNvSpPr/>
          <p:nvPr/>
        </p:nvSpPr>
        <p:spPr>
          <a:xfrm>
            <a:off x="1" y="110320"/>
            <a:ext cx="12135480" cy="584775"/>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Gene-specific </a:t>
            </a:r>
            <a:r>
              <a:rPr lang="en-US" sz="3200" b="1">
                <a:latin typeface="Arial" panose="020B0604020202020204" pitchFamily="34" charset="0"/>
                <a:cs typeface="Arial" panose="020B0604020202020204" pitchFamily="34" charset="0"/>
              </a:rPr>
              <a:t>RT-PCRs for </a:t>
            </a:r>
            <a:r>
              <a:rPr lang="en-US" sz="3200" b="1" dirty="0">
                <a:latin typeface="Arial" panose="020B0604020202020204" pitchFamily="34" charset="0"/>
                <a:cs typeface="Arial" panose="020B0604020202020204" pitchFamily="34" charset="0"/>
              </a:rPr>
              <a:t>deep sequencing editing events</a:t>
            </a:r>
          </a:p>
        </p:txBody>
      </p:sp>
      <p:sp>
        <p:nvSpPr>
          <p:cNvPr id="35" name="Rectangle 34">
            <a:extLst>
              <a:ext uri="{FF2B5EF4-FFF2-40B4-BE49-F238E27FC236}">
                <a16:creationId xmlns:a16="http://schemas.microsoft.com/office/drawing/2014/main" id="{121AAF37-D41F-472E-B887-0E0D88D1DE43}"/>
              </a:ext>
            </a:extLst>
          </p:cNvPr>
          <p:cNvSpPr/>
          <p:nvPr/>
        </p:nvSpPr>
        <p:spPr>
          <a:xfrm>
            <a:off x="4121000" y="1223309"/>
            <a:ext cx="3713434"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Total RNA isolated (</a:t>
            </a:r>
            <a:r>
              <a:rPr lang="en-US" sz="1400" b="1" dirty="0" err="1">
                <a:latin typeface="Arial" panose="020B0604020202020204" pitchFamily="34" charset="0"/>
                <a:cs typeface="Arial" panose="020B0604020202020204" pitchFamily="34" charset="0"/>
              </a:rPr>
              <a:t>Trizol</a:t>
            </a:r>
            <a:r>
              <a:rPr lang="en-US" sz="1400" b="1" dirty="0">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D048151-40DB-4E0C-A796-23E7441585D6}"/>
              </a:ext>
            </a:extLst>
          </p:cNvPr>
          <p:cNvCxnSpPr>
            <a:cxnSpLocks/>
          </p:cNvCxnSpPr>
          <p:nvPr/>
        </p:nvCxnSpPr>
        <p:spPr>
          <a:xfrm>
            <a:off x="5977717" y="1541914"/>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ED562D5-4623-4FF8-A95E-9D35B9184960}"/>
              </a:ext>
            </a:extLst>
          </p:cNvPr>
          <p:cNvSpPr/>
          <p:nvPr/>
        </p:nvSpPr>
        <p:spPr>
          <a:xfrm>
            <a:off x="4121000" y="1682785"/>
            <a:ext cx="3713434"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DNase I treatment (</a:t>
            </a:r>
            <a:r>
              <a:rPr lang="en-US" sz="1400" b="1" dirty="0" err="1">
                <a:latin typeface="Arial" panose="020B0604020202020204" pitchFamily="34" charset="0"/>
                <a:cs typeface="Arial" panose="020B0604020202020204" pitchFamily="34" charset="0"/>
              </a:rPr>
              <a:t>DNAfree</a:t>
            </a:r>
            <a:r>
              <a:rPr lang="en-US" sz="1400" b="1" dirty="0">
                <a:latin typeface="Arial" panose="020B0604020202020204" pitchFamily="34" charset="0"/>
                <a:cs typeface="Arial" panose="020B0604020202020204" pitchFamily="34" charset="0"/>
              </a:rPr>
              <a:t> Turbo)</a:t>
            </a:r>
          </a:p>
        </p:txBody>
      </p:sp>
      <p:cxnSp>
        <p:nvCxnSpPr>
          <p:cNvPr id="38" name="Straight Arrow Connector 37">
            <a:extLst>
              <a:ext uri="{FF2B5EF4-FFF2-40B4-BE49-F238E27FC236}">
                <a16:creationId xmlns:a16="http://schemas.microsoft.com/office/drawing/2014/main" id="{5AD7DF7A-94F2-4765-8794-42E616EAE9FF}"/>
              </a:ext>
            </a:extLst>
          </p:cNvPr>
          <p:cNvCxnSpPr>
            <a:cxnSpLocks/>
          </p:cNvCxnSpPr>
          <p:nvPr/>
        </p:nvCxnSpPr>
        <p:spPr>
          <a:xfrm>
            <a:off x="5977717" y="2001390"/>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EE0992-32AB-4E42-93F5-77CD2C4D7F6C}"/>
              </a:ext>
            </a:extLst>
          </p:cNvPr>
          <p:cNvSpPr/>
          <p:nvPr/>
        </p:nvSpPr>
        <p:spPr>
          <a:xfrm>
            <a:off x="1371600" y="2153782"/>
            <a:ext cx="9212235"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Reverse transcription (</a:t>
            </a:r>
            <a:r>
              <a:rPr lang="en-US" sz="1400" b="1" dirty="0" err="1">
                <a:latin typeface="Arial" panose="020B0604020202020204" pitchFamily="34" charset="0"/>
                <a:cs typeface="Arial" panose="020B0604020202020204" pitchFamily="34" charset="0"/>
              </a:rPr>
              <a:t>Multiscribe</a:t>
            </a:r>
            <a:r>
              <a:rPr lang="en-US" sz="1400" b="1" dirty="0">
                <a:latin typeface="Arial" panose="020B0604020202020204" pitchFamily="34" charset="0"/>
                <a:cs typeface="Arial" panose="020B0604020202020204" pitchFamily="34" charset="0"/>
              </a:rPr>
              <a:t>) with gene-specific REV primer containing UMI and Illumina adaptor seq</a:t>
            </a:r>
          </a:p>
        </p:txBody>
      </p:sp>
      <p:cxnSp>
        <p:nvCxnSpPr>
          <p:cNvPr id="40" name="Straight Arrow Connector 39">
            <a:extLst>
              <a:ext uri="{FF2B5EF4-FFF2-40B4-BE49-F238E27FC236}">
                <a16:creationId xmlns:a16="http://schemas.microsoft.com/office/drawing/2014/main" id="{89986881-2F26-4A1E-8D8A-B0F36277ADB6}"/>
              </a:ext>
            </a:extLst>
          </p:cNvPr>
          <p:cNvCxnSpPr>
            <a:cxnSpLocks/>
          </p:cNvCxnSpPr>
          <p:nvPr/>
        </p:nvCxnSpPr>
        <p:spPr>
          <a:xfrm>
            <a:off x="5977717" y="2472387"/>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CC9E2DC-2A4B-40D3-AF6F-812B69837177}"/>
              </a:ext>
            </a:extLst>
          </p:cNvPr>
          <p:cNvSpPr/>
          <p:nvPr/>
        </p:nvSpPr>
        <p:spPr>
          <a:xfrm>
            <a:off x="2037347" y="2603772"/>
            <a:ext cx="8099687"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2nd strand synthesis with gene-specific </a:t>
            </a:r>
            <a:r>
              <a:rPr lang="en-US" sz="1400" b="1">
                <a:latin typeface="Arial" panose="020B0604020202020204" pitchFamily="34" charset="0"/>
                <a:cs typeface="Arial" panose="020B0604020202020204" pitchFamily="34" charset="0"/>
              </a:rPr>
              <a:t>FOR primer containing UMI </a:t>
            </a:r>
            <a:r>
              <a:rPr lang="en-US" sz="1400" b="1" dirty="0">
                <a:latin typeface="Arial" panose="020B0604020202020204" pitchFamily="34" charset="0"/>
                <a:cs typeface="Arial" panose="020B0604020202020204" pitchFamily="34" charset="0"/>
              </a:rPr>
              <a:t>(NEB Next Pol) </a:t>
            </a:r>
          </a:p>
        </p:txBody>
      </p:sp>
      <p:cxnSp>
        <p:nvCxnSpPr>
          <p:cNvPr id="42" name="Straight Arrow Connector 41">
            <a:extLst>
              <a:ext uri="{FF2B5EF4-FFF2-40B4-BE49-F238E27FC236}">
                <a16:creationId xmlns:a16="http://schemas.microsoft.com/office/drawing/2014/main" id="{FE9C1746-3114-4435-BC15-EDBA0482992A}"/>
              </a:ext>
            </a:extLst>
          </p:cNvPr>
          <p:cNvCxnSpPr>
            <a:cxnSpLocks/>
          </p:cNvCxnSpPr>
          <p:nvPr/>
        </p:nvCxnSpPr>
        <p:spPr>
          <a:xfrm>
            <a:off x="5977717" y="2922377"/>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F8645F0-A068-4690-AA99-080F4C1199DE}"/>
              </a:ext>
            </a:extLst>
          </p:cNvPr>
          <p:cNvSpPr/>
          <p:nvPr/>
        </p:nvSpPr>
        <p:spPr>
          <a:xfrm>
            <a:off x="3336713" y="3084255"/>
            <a:ext cx="5282008"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Exonuclease I treatment to remove unincorporated oligos </a:t>
            </a:r>
          </a:p>
        </p:txBody>
      </p:sp>
      <p:cxnSp>
        <p:nvCxnSpPr>
          <p:cNvPr id="44" name="Straight Arrow Connector 43">
            <a:extLst>
              <a:ext uri="{FF2B5EF4-FFF2-40B4-BE49-F238E27FC236}">
                <a16:creationId xmlns:a16="http://schemas.microsoft.com/office/drawing/2014/main" id="{18BA0338-8E54-47C0-94FD-7F5743DC72CC}"/>
              </a:ext>
            </a:extLst>
          </p:cNvPr>
          <p:cNvCxnSpPr>
            <a:cxnSpLocks/>
          </p:cNvCxnSpPr>
          <p:nvPr/>
        </p:nvCxnSpPr>
        <p:spPr>
          <a:xfrm>
            <a:off x="5977717" y="3402860"/>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E663F3E-E382-4281-859B-595541040FE7}"/>
              </a:ext>
            </a:extLst>
          </p:cNvPr>
          <p:cNvSpPr/>
          <p:nvPr/>
        </p:nvSpPr>
        <p:spPr>
          <a:xfrm>
            <a:off x="1818398" y="3553910"/>
            <a:ext cx="8318639"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Aliquot of Exo I-treated ds-cDNA PCR amplified using universal Illumina adaptor primers</a:t>
            </a:r>
          </a:p>
        </p:txBody>
      </p:sp>
      <p:cxnSp>
        <p:nvCxnSpPr>
          <p:cNvPr id="46" name="Straight Arrow Connector 45">
            <a:extLst>
              <a:ext uri="{FF2B5EF4-FFF2-40B4-BE49-F238E27FC236}">
                <a16:creationId xmlns:a16="http://schemas.microsoft.com/office/drawing/2014/main" id="{CDF0761F-EF74-4C9F-B9FC-DE2A7377084A}"/>
              </a:ext>
            </a:extLst>
          </p:cNvPr>
          <p:cNvCxnSpPr>
            <a:cxnSpLocks/>
          </p:cNvCxnSpPr>
          <p:nvPr/>
        </p:nvCxnSpPr>
        <p:spPr>
          <a:xfrm>
            <a:off x="5977717" y="3872515"/>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1007302-405B-4E6E-8F81-C95C775AB018}"/>
              </a:ext>
            </a:extLst>
          </p:cNvPr>
          <p:cNvSpPr/>
          <p:nvPr/>
        </p:nvSpPr>
        <p:spPr>
          <a:xfrm>
            <a:off x="2712329" y="3989544"/>
            <a:ext cx="6530777"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Gel purify products in the region of pre-edited to fully edited amplicons</a:t>
            </a:r>
          </a:p>
        </p:txBody>
      </p:sp>
      <p:cxnSp>
        <p:nvCxnSpPr>
          <p:cNvPr id="48" name="Straight Arrow Connector 47">
            <a:extLst>
              <a:ext uri="{FF2B5EF4-FFF2-40B4-BE49-F238E27FC236}">
                <a16:creationId xmlns:a16="http://schemas.microsoft.com/office/drawing/2014/main" id="{1F577C1C-3610-4A65-AD32-6F8D3EE0E216}"/>
              </a:ext>
            </a:extLst>
          </p:cNvPr>
          <p:cNvCxnSpPr>
            <a:cxnSpLocks/>
          </p:cNvCxnSpPr>
          <p:nvPr/>
        </p:nvCxnSpPr>
        <p:spPr>
          <a:xfrm>
            <a:off x="5977717" y="4308149"/>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6DDC8CB-0298-4D12-9FC0-9DF65144E07D}"/>
              </a:ext>
            </a:extLst>
          </p:cNvPr>
          <p:cNvSpPr/>
          <p:nvPr/>
        </p:nvSpPr>
        <p:spPr>
          <a:xfrm>
            <a:off x="4121000" y="4477136"/>
            <a:ext cx="3713434"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Quantify by Qubit fluorometer</a:t>
            </a:r>
          </a:p>
        </p:txBody>
      </p:sp>
      <p:cxnSp>
        <p:nvCxnSpPr>
          <p:cNvPr id="50" name="Straight Arrow Connector 49">
            <a:extLst>
              <a:ext uri="{FF2B5EF4-FFF2-40B4-BE49-F238E27FC236}">
                <a16:creationId xmlns:a16="http://schemas.microsoft.com/office/drawing/2014/main" id="{E9F10380-9DF6-42C3-8E5A-2CA371F0F564}"/>
              </a:ext>
            </a:extLst>
          </p:cNvPr>
          <p:cNvCxnSpPr>
            <a:cxnSpLocks/>
          </p:cNvCxnSpPr>
          <p:nvPr/>
        </p:nvCxnSpPr>
        <p:spPr>
          <a:xfrm>
            <a:off x="5977717" y="4795741"/>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AEB3A6D-FE2C-4ED5-9D7A-EB4189A8FB0F}"/>
              </a:ext>
            </a:extLst>
          </p:cNvPr>
          <p:cNvSpPr/>
          <p:nvPr/>
        </p:nvSpPr>
        <p:spPr>
          <a:xfrm>
            <a:off x="3589256" y="4953900"/>
            <a:ext cx="4776923"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Indexing PCR for Illumina sequencing</a:t>
            </a:r>
          </a:p>
        </p:txBody>
      </p:sp>
      <p:cxnSp>
        <p:nvCxnSpPr>
          <p:cNvPr id="52" name="Straight Arrow Connector 51">
            <a:extLst>
              <a:ext uri="{FF2B5EF4-FFF2-40B4-BE49-F238E27FC236}">
                <a16:creationId xmlns:a16="http://schemas.microsoft.com/office/drawing/2014/main" id="{DC8C607D-D194-4D9E-9CA3-15B398BFA0D6}"/>
              </a:ext>
            </a:extLst>
          </p:cNvPr>
          <p:cNvCxnSpPr>
            <a:cxnSpLocks/>
          </p:cNvCxnSpPr>
          <p:nvPr/>
        </p:nvCxnSpPr>
        <p:spPr>
          <a:xfrm>
            <a:off x="5977717" y="5272505"/>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937B20A-A2B8-4B66-BE6E-C239D2E79CEA}"/>
              </a:ext>
            </a:extLst>
          </p:cNvPr>
          <p:cNvSpPr/>
          <p:nvPr/>
        </p:nvSpPr>
        <p:spPr>
          <a:xfrm>
            <a:off x="2712329" y="5441492"/>
            <a:ext cx="6530776"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Gel purify products in the region of pre-edited to fully edited amplicons</a:t>
            </a:r>
          </a:p>
        </p:txBody>
      </p:sp>
      <p:cxnSp>
        <p:nvCxnSpPr>
          <p:cNvPr id="54" name="Straight Arrow Connector 53">
            <a:extLst>
              <a:ext uri="{FF2B5EF4-FFF2-40B4-BE49-F238E27FC236}">
                <a16:creationId xmlns:a16="http://schemas.microsoft.com/office/drawing/2014/main" id="{EE98A8CB-B9A2-46C8-B307-CABF9B5A30A8}"/>
              </a:ext>
            </a:extLst>
          </p:cNvPr>
          <p:cNvCxnSpPr>
            <a:cxnSpLocks/>
          </p:cNvCxnSpPr>
          <p:nvPr/>
        </p:nvCxnSpPr>
        <p:spPr>
          <a:xfrm>
            <a:off x="5977717" y="5760097"/>
            <a:ext cx="0" cy="1899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19BCB5C-856A-4364-BA30-FB7BFE680FD9}"/>
              </a:ext>
            </a:extLst>
          </p:cNvPr>
          <p:cNvSpPr/>
          <p:nvPr/>
        </p:nvSpPr>
        <p:spPr>
          <a:xfrm>
            <a:off x="2111990" y="5901341"/>
            <a:ext cx="7731454" cy="307777"/>
          </a:xfrm>
          <a:prstGeom prst="rect">
            <a:avLst/>
          </a:prstGeom>
        </p:spPr>
        <p:txBody>
          <a:bodyPr wrap="square">
            <a:spAutoFit/>
          </a:bodyPr>
          <a:lstStyle/>
          <a:p>
            <a:pPr algn="ctr"/>
            <a:r>
              <a:rPr lang="en-US" sz="1400" b="1" dirty="0">
                <a:latin typeface="Arial" panose="020B0604020202020204" pitchFamily="34" charset="0"/>
                <a:cs typeface="Arial" panose="020B0604020202020204" pitchFamily="34" charset="0"/>
              </a:rPr>
              <a:t>Load equimolar amounts for mixed libraries on Illumina flow cell with </a:t>
            </a:r>
            <a:r>
              <a:rPr lang="en-US" sz="1400" b="1" dirty="0" err="1">
                <a:latin typeface="Arial" panose="020B0604020202020204" pitchFamily="34" charset="0"/>
                <a:cs typeface="Arial" panose="020B0604020202020204" pitchFamily="34" charset="0"/>
              </a:rPr>
              <a:t>PhiX</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734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FE865-0DB8-4C81-9EEF-06E696EE7754}"/>
              </a:ext>
            </a:extLst>
          </p:cNvPr>
          <p:cNvSpPr txBox="1"/>
          <p:nvPr/>
        </p:nvSpPr>
        <p:spPr>
          <a:xfrm>
            <a:off x="1328053" y="1939102"/>
            <a:ext cx="2711685"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BF A3 CN + WT or L270R mutant</a:t>
            </a:r>
          </a:p>
        </p:txBody>
      </p:sp>
      <p:sp>
        <p:nvSpPr>
          <p:cNvPr id="83" name="Rectangle 82">
            <a:extLst>
              <a:ext uri="{FF2B5EF4-FFF2-40B4-BE49-F238E27FC236}">
                <a16:creationId xmlns:a16="http://schemas.microsoft.com/office/drawing/2014/main" id="{151BEFA9-F6D4-4B80-929A-5698B6003F69}"/>
              </a:ext>
            </a:extLst>
          </p:cNvPr>
          <p:cNvSpPr/>
          <p:nvPr/>
        </p:nvSpPr>
        <p:spPr>
          <a:xfrm>
            <a:off x="1" y="-31085"/>
            <a:ext cx="12135480" cy="1077218"/>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Example gene-specific RT-PCRs of MURF2 and ND7-5’ for deep sequencing editing events</a:t>
            </a:r>
          </a:p>
        </p:txBody>
      </p:sp>
      <p:pic>
        <p:nvPicPr>
          <p:cNvPr id="5" name="Picture 4">
            <a:extLst>
              <a:ext uri="{FF2B5EF4-FFF2-40B4-BE49-F238E27FC236}">
                <a16:creationId xmlns:a16="http://schemas.microsoft.com/office/drawing/2014/main" id="{9242A37D-AF91-A3DA-6243-157ACD3E86AB}"/>
              </a:ext>
            </a:extLst>
          </p:cNvPr>
          <p:cNvPicPr>
            <a:picLocks noChangeAspect="1"/>
          </p:cNvPicPr>
          <p:nvPr/>
        </p:nvPicPr>
        <p:blipFill>
          <a:blip r:embed="rId3"/>
          <a:stretch>
            <a:fillRect/>
          </a:stretch>
        </p:blipFill>
        <p:spPr>
          <a:xfrm>
            <a:off x="5958128" y="919691"/>
            <a:ext cx="3779549" cy="5805487"/>
          </a:xfrm>
          <a:prstGeom prst="rect">
            <a:avLst/>
          </a:prstGeom>
        </p:spPr>
      </p:pic>
      <p:sp>
        <p:nvSpPr>
          <p:cNvPr id="2" name="TextBox 1">
            <a:extLst>
              <a:ext uri="{FF2B5EF4-FFF2-40B4-BE49-F238E27FC236}">
                <a16:creationId xmlns:a16="http://schemas.microsoft.com/office/drawing/2014/main" id="{EF906061-D9B8-2562-FA24-10A3A5061D5A}"/>
              </a:ext>
            </a:extLst>
          </p:cNvPr>
          <p:cNvSpPr txBox="1"/>
          <p:nvPr/>
        </p:nvSpPr>
        <p:spPr>
          <a:xfrm>
            <a:off x="719033" y="3924300"/>
            <a:ext cx="4279900"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Note the different sizes of the bands in these PCR lanes. These different sizes are the result of a heterogenous population of mRNAs that have different amounts of editing.  As a result, each sequenced sample has reads that are expected to be different lengths due to variations in U content.</a:t>
            </a:r>
          </a:p>
        </p:txBody>
      </p:sp>
    </p:spTree>
    <p:extLst>
      <p:ext uri="{BB962C8B-B14F-4D97-AF65-F5344CB8AC3E}">
        <p14:creationId xmlns:p14="http://schemas.microsoft.com/office/powerpoint/2010/main" val="237048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E6C0-D8A6-9601-4B58-E3F02C3F58E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 2: Examples of current data outputs</a:t>
            </a:r>
          </a:p>
        </p:txBody>
      </p:sp>
      <p:sp>
        <p:nvSpPr>
          <p:cNvPr id="3" name="Text Placeholder 2">
            <a:extLst>
              <a:ext uri="{FF2B5EF4-FFF2-40B4-BE49-F238E27FC236}">
                <a16:creationId xmlns:a16="http://schemas.microsoft.com/office/drawing/2014/main" id="{0EF375EF-C0C2-A83D-38C2-B80E7B459CAF}"/>
              </a:ext>
            </a:extLst>
          </p:cNvPr>
          <p:cNvSpPr>
            <a:spLocks noGrp="1"/>
          </p:cNvSpPr>
          <p:nvPr>
            <p:ph type="body"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The three main types of outputs from PARERS are:</a:t>
            </a:r>
          </a:p>
          <a:p>
            <a:pPr marL="457200" indent="-457200">
              <a:buFont typeface="+mj-lt"/>
              <a:buAutoNum type="arabicPeriod"/>
            </a:pPr>
            <a:r>
              <a:rPr lang="en-US" dirty="0">
                <a:latin typeface="Arial" panose="020B0604020202020204" pitchFamily="34" charset="0"/>
                <a:cs typeface="Arial" panose="020B0604020202020204" pitchFamily="34" charset="0"/>
              </a:rPr>
              <a:t>Bar graphs showing an overview of the types of editing that happened at each editing site</a:t>
            </a:r>
          </a:p>
          <a:p>
            <a:pPr marL="457200" indent="-457200">
              <a:buFont typeface="+mj-lt"/>
              <a:buAutoNum type="arabicPeriod"/>
            </a:pPr>
            <a:r>
              <a:rPr lang="en-US" dirty="0">
                <a:latin typeface="Arial" panose="020B0604020202020204" pitchFamily="34" charset="0"/>
                <a:cs typeface="Arial" panose="020B0604020202020204" pitchFamily="34" charset="0"/>
              </a:rPr>
              <a:t>“Bubble plots” which provide a detailed accounting of the number of Us at each editing site</a:t>
            </a:r>
          </a:p>
          <a:p>
            <a:pPr marL="457200" indent="-457200">
              <a:buFont typeface="+mj-lt"/>
              <a:buAutoNum type="arabicPeriod"/>
            </a:pPr>
            <a:r>
              <a:rPr lang="en-US" dirty="0">
                <a:latin typeface="Arial" panose="020B0604020202020204" pitchFamily="34" charset="0"/>
                <a:cs typeface="Arial" panose="020B0604020202020204" pitchFamily="34" charset="0"/>
              </a:rPr>
              <a:t>Sequence alignments and examples of the most frequently-observed reads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594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23"/>
            <a:ext cx="10972800" cy="645892"/>
          </a:xfrm>
        </p:spPr>
        <p:txBody>
          <a:bodyPr>
            <a:noAutofit/>
          </a:bodyPr>
          <a:lstStyle/>
          <a:p>
            <a:r>
              <a:rPr lang="en-US" sz="3733" b="1">
                <a:latin typeface="Arial" panose="020B0604020202020204" pitchFamily="34" charset="0"/>
                <a:cs typeface="Arial" panose="020B0604020202020204" pitchFamily="34" charset="0"/>
              </a:rPr>
              <a:t>MGA exacerbates consequences of </a:t>
            </a:r>
            <a:r>
              <a:rPr lang="en-US" sz="3733" b="1">
                <a:solidFill>
                  <a:srgbClr val="9900CC"/>
                </a:solidFill>
                <a:latin typeface="Arial" panose="020B0604020202020204" pitchFamily="34" charset="0"/>
                <a:cs typeface="Arial" panose="020B0604020202020204" pitchFamily="34" charset="0"/>
              </a:rPr>
              <a:t>A3</a:t>
            </a:r>
            <a:r>
              <a:rPr lang="en-US" sz="3733" b="1">
                <a:latin typeface="Arial" panose="020B0604020202020204" pitchFamily="34" charset="0"/>
                <a:cs typeface="Arial" panose="020B0604020202020204" pitchFamily="34" charset="0"/>
              </a:rPr>
              <a:t> L270R substitution (</a:t>
            </a:r>
            <a:r>
              <a:rPr lang="en-US" sz="3733" b="1" i="1">
                <a:latin typeface="Arial" panose="020B0604020202020204" pitchFamily="34" charset="0"/>
                <a:cs typeface="Arial" panose="020B0604020202020204" pitchFamily="34" charset="0"/>
              </a:rPr>
              <a:t>example ND7-5’ domain RNAseq</a:t>
            </a:r>
            <a:r>
              <a:rPr lang="en-US" sz="3733" b="1">
                <a:latin typeface="Arial" panose="020B0604020202020204" pitchFamily="34" charset="0"/>
                <a:cs typeface="Arial" panose="020B0604020202020204" pitchFamily="34" charset="0"/>
              </a:rPr>
              <a:t>)</a:t>
            </a:r>
            <a:endParaRPr lang="en-US" sz="3733" b="1" dirty="0">
              <a:latin typeface="Arial" panose="020B0604020202020204" pitchFamily="34" charset="0"/>
              <a:cs typeface="Arial" panose="020B0604020202020204" pitchFamily="34" charset="0"/>
            </a:endParaRPr>
          </a:p>
        </p:txBody>
      </p:sp>
      <p:sp>
        <p:nvSpPr>
          <p:cNvPr id="4" name="Rounded Rectangle 3"/>
          <p:cNvSpPr/>
          <p:nvPr/>
        </p:nvSpPr>
        <p:spPr>
          <a:xfrm>
            <a:off x="508000" y="83456"/>
            <a:ext cx="11074400" cy="1126709"/>
          </a:xfrm>
          <a:prstGeom prst="roundRect">
            <a:avLst>
              <a:gd name="adj" fmla="val 10145"/>
            </a:avLst>
          </a:prstGeom>
          <a:noFill/>
          <a:ln w="12700">
            <a:solidFill>
              <a:srgbClr val="008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1B359F7-F320-F97B-87F2-2F64E319C999}"/>
              </a:ext>
            </a:extLst>
          </p:cNvPr>
          <p:cNvSpPr txBox="1"/>
          <p:nvPr/>
        </p:nvSpPr>
        <p:spPr>
          <a:xfrm>
            <a:off x="2436700" y="8341484"/>
            <a:ext cx="1380506" cy="297454"/>
          </a:xfrm>
          <a:prstGeom prst="rect">
            <a:avLst/>
          </a:prstGeom>
          <a:noFill/>
        </p:spPr>
        <p:txBody>
          <a:bodyPr wrap="none" rtlCol="0">
            <a:spAutoFit/>
          </a:bodyPr>
          <a:lstStyle/>
          <a:p>
            <a:r>
              <a:rPr lang="en-US" sz="1333" dirty="0">
                <a:latin typeface="Arial" panose="020B0604020202020204" pitchFamily="34" charset="0"/>
                <a:cs typeface="Arial" panose="020B0604020202020204" pitchFamily="34" charset="0"/>
              </a:rPr>
              <a:t>log2 ratio -/+ </a:t>
            </a:r>
            <a:r>
              <a:rPr lang="en-US" sz="1333" dirty="0" err="1">
                <a:latin typeface="Arial" panose="020B0604020202020204" pitchFamily="34" charset="0"/>
                <a:cs typeface="Arial" panose="020B0604020202020204" pitchFamily="34" charset="0"/>
              </a:rPr>
              <a:t>tet</a:t>
            </a:r>
            <a:endParaRPr lang="en-US" sz="1333"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33A343-432F-0633-51CC-B050382C7205}"/>
              </a:ext>
            </a:extLst>
          </p:cNvPr>
          <p:cNvSpPr txBox="1"/>
          <p:nvPr/>
        </p:nvSpPr>
        <p:spPr>
          <a:xfrm>
            <a:off x="9399392" y="6447631"/>
            <a:ext cx="2792608" cy="379656"/>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Carnes, </a:t>
            </a:r>
            <a:r>
              <a:rPr lang="en-US" sz="1867" b="1" i="1">
                <a:solidFill>
                  <a:schemeClr val="tx1">
                    <a:lumMod val="50000"/>
                  </a:schemeClr>
                </a:solidFill>
                <a:latin typeface="Arial" panose="020B0604020202020204" pitchFamily="34" charset="0"/>
                <a:cs typeface="Arial" panose="020B0604020202020204" pitchFamily="34" charset="0"/>
              </a:rPr>
              <a:t>unpublished</a:t>
            </a:r>
          </a:p>
        </p:txBody>
      </p:sp>
      <p:grpSp>
        <p:nvGrpSpPr>
          <p:cNvPr id="54" name="Group 53">
            <a:extLst>
              <a:ext uri="{FF2B5EF4-FFF2-40B4-BE49-F238E27FC236}">
                <a16:creationId xmlns:a16="http://schemas.microsoft.com/office/drawing/2014/main" id="{3E2730C9-B7BE-2EBD-9D75-E50FEAFB46CD}"/>
              </a:ext>
            </a:extLst>
          </p:cNvPr>
          <p:cNvGrpSpPr/>
          <p:nvPr/>
        </p:nvGrpSpPr>
        <p:grpSpPr>
          <a:xfrm>
            <a:off x="-28628" y="1292614"/>
            <a:ext cx="12065451" cy="1354933"/>
            <a:chOff x="-21471" y="969460"/>
            <a:chExt cx="9049088" cy="1016200"/>
          </a:xfrm>
        </p:grpSpPr>
        <p:pic>
          <p:nvPicPr>
            <p:cNvPr id="16" name="Picture 15" descr="A graph of different colored bars&#10;&#10;Description automatically generated with medium confidence">
              <a:extLst>
                <a:ext uri="{FF2B5EF4-FFF2-40B4-BE49-F238E27FC236}">
                  <a16:creationId xmlns:a16="http://schemas.microsoft.com/office/drawing/2014/main" id="{CF2CEEEE-4CC1-69A4-E263-8EAFEA0277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7" t="6071" r="9903" b="6582"/>
            <a:stretch/>
          </p:blipFill>
          <p:spPr>
            <a:xfrm>
              <a:off x="413708" y="1056474"/>
              <a:ext cx="4276797" cy="848859"/>
            </a:xfrm>
            <a:prstGeom prst="rect">
              <a:avLst/>
            </a:prstGeom>
          </p:spPr>
        </p:pic>
        <p:pic>
          <p:nvPicPr>
            <p:cNvPr id="18" name="Picture 17" descr="A graph of a number of different colored bars&#10;&#10;Description automatically generated with medium confidence">
              <a:extLst>
                <a:ext uri="{FF2B5EF4-FFF2-40B4-BE49-F238E27FC236}">
                  <a16:creationId xmlns:a16="http://schemas.microsoft.com/office/drawing/2014/main" id="{26B8E9C4-457C-16C7-8D31-A3A08F5974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57" t="6071" r="9903" b="6582"/>
            <a:stretch/>
          </p:blipFill>
          <p:spPr>
            <a:xfrm>
              <a:off x="4750820" y="1056474"/>
              <a:ext cx="4276797" cy="848859"/>
            </a:xfrm>
            <a:prstGeom prst="rect">
              <a:avLst/>
            </a:prstGeom>
          </p:spPr>
        </p:pic>
        <p:grpSp>
          <p:nvGrpSpPr>
            <p:cNvPr id="29" name="Group 28">
              <a:extLst>
                <a:ext uri="{FF2B5EF4-FFF2-40B4-BE49-F238E27FC236}">
                  <a16:creationId xmlns:a16="http://schemas.microsoft.com/office/drawing/2014/main" id="{CD85263B-FDB2-7E3B-AE4A-D65BF557E0D8}"/>
                </a:ext>
              </a:extLst>
            </p:cNvPr>
            <p:cNvGrpSpPr/>
            <p:nvPr/>
          </p:nvGrpSpPr>
          <p:grpSpPr>
            <a:xfrm>
              <a:off x="156233" y="969460"/>
              <a:ext cx="310422" cy="976808"/>
              <a:chOff x="159372" y="919612"/>
              <a:chExt cx="310422" cy="976808"/>
            </a:xfrm>
          </p:grpSpPr>
          <p:sp>
            <p:nvSpPr>
              <p:cNvPr id="30" name="TextBox 29">
                <a:extLst>
                  <a:ext uri="{FF2B5EF4-FFF2-40B4-BE49-F238E27FC236}">
                    <a16:creationId xmlns:a16="http://schemas.microsoft.com/office/drawing/2014/main" id="{77FCBFCD-E378-96DC-11F3-7A56F099DC7D}"/>
                  </a:ext>
                </a:extLst>
              </p:cNvPr>
              <p:cNvSpPr txBox="1"/>
              <p:nvPr/>
            </p:nvSpPr>
            <p:spPr>
              <a:xfrm>
                <a:off x="159372" y="919612"/>
                <a:ext cx="308018"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100</a:t>
                </a:r>
              </a:p>
            </p:txBody>
          </p:sp>
          <p:sp>
            <p:nvSpPr>
              <p:cNvPr id="31" name="TextBox 30">
                <a:extLst>
                  <a:ext uri="{FF2B5EF4-FFF2-40B4-BE49-F238E27FC236}">
                    <a16:creationId xmlns:a16="http://schemas.microsoft.com/office/drawing/2014/main" id="{058958FD-D040-A905-1F6D-F01211F6670C}"/>
                  </a:ext>
                </a:extLst>
              </p:cNvPr>
              <p:cNvSpPr txBox="1"/>
              <p:nvPr/>
            </p:nvSpPr>
            <p:spPr>
              <a:xfrm>
                <a:off x="217080" y="1127584"/>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75</a:t>
                </a:r>
              </a:p>
            </p:txBody>
          </p:sp>
          <p:sp>
            <p:nvSpPr>
              <p:cNvPr id="32" name="TextBox 31">
                <a:extLst>
                  <a:ext uri="{FF2B5EF4-FFF2-40B4-BE49-F238E27FC236}">
                    <a16:creationId xmlns:a16="http://schemas.microsoft.com/office/drawing/2014/main" id="{B54533E1-6BD1-17CC-8E68-D742E962B8CA}"/>
                  </a:ext>
                </a:extLst>
              </p:cNvPr>
              <p:cNvSpPr txBox="1"/>
              <p:nvPr/>
            </p:nvSpPr>
            <p:spPr>
              <a:xfrm>
                <a:off x="217080" y="1321898"/>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50</a:t>
                </a:r>
              </a:p>
            </p:txBody>
          </p:sp>
          <p:sp>
            <p:nvSpPr>
              <p:cNvPr id="33" name="TextBox 32">
                <a:extLst>
                  <a:ext uri="{FF2B5EF4-FFF2-40B4-BE49-F238E27FC236}">
                    <a16:creationId xmlns:a16="http://schemas.microsoft.com/office/drawing/2014/main" id="{67915D83-5E58-371F-A832-2AA3EB37DE33}"/>
                  </a:ext>
                </a:extLst>
              </p:cNvPr>
              <p:cNvSpPr txBox="1"/>
              <p:nvPr/>
            </p:nvSpPr>
            <p:spPr>
              <a:xfrm>
                <a:off x="217080" y="1509697"/>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25</a:t>
                </a:r>
              </a:p>
            </p:txBody>
          </p:sp>
          <p:sp>
            <p:nvSpPr>
              <p:cNvPr id="34" name="TextBox 33">
                <a:extLst>
                  <a:ext uri="{FF2B5EF4-FFF2-40B4-BE49-F238E27FC236}">
                    <a16:creationId xmlns:a16="http://schemas.microsoft.com/office/drawing/2014/main" id="{2909F90C-BB0E-7F84-C274-893DE310DD29}"/>
                  </a:ext>
                </a:extLst>
              </p:cNvPr>
              <p:cNvSpPr txBox="1"/>
              <p:nvPr/>
            </p:nvSpPr>
            <p:spPr>
              <a:xfrm>
                <a:off x="274788" y="1704011"/>
                <a:ext cx="195006"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0</a:t>
                </a:r>
              </a:p>
            </p:txBody>
          </p:sp>
        </p:grpSp>
        <p:sp>
          <p:nvSpPr>
            <p:cNvPr id="43" name="TextBox 42">
              <a:extLst>
                <a:ext uri="{FF2B5EF4-FFF2-40B4-BE49-F238E27FC236}">
                  <a16:creationId xmlns:a16="http://schemas.microsoft.com/office/drawing/2014/main" id="{E9145937-13E3-A6B8-786D-66B8E71A31F7}"/>
                </a:ext>
              </a:extLst>
            </p:cNvPr>
            <p:cNvSpPr txBox="1"/>
            <p:nvPr/>
          </p:nvSpPr>
          <p:spPr>
            <a:xfrm rot="16200000">
              <a:off x="-373193" y="1349197"/>
              <a:ext cx="988185"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 Reads</a:t>
              </a:r>
              <a:endParaRPr lang="en-US" sz="1867" b="1" i="1">
                <a:solidFill>
                  <a:schemeClr val="tx1">
                    <a:lumMod val="50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CB87FAA9-C222-A3D2-AA8E-7286F5D3A594}"/>
                </a:ext>
              </a:extLst>
            </p:cNvPr>
            <p:cNvSpPr txBox="1"/>
            <p:nvPr/>
          </p:nvSpPr>
          <p:spPr>
            <a:xfrm>
              <a:off x="457200" y="1016684"/>
              <a:ext cx="988185" cy="377075"/>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WT</a:t>
              </a:r>
              <a:endParaRPr lang="en-US" sz="2667" b="1" i="1">
                <a:solidFill>
                  <a:schemeClr val="tx1">
                    <a:lumMod val="50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821304-DEF1-D4C6-59C1-48B438F504C8}"/>
                </a:ext>
              </a:extLst>
            </p:cNvPr>
            <p:cNvSpPr txBox="1"/>
            <p:nvPr/>
          </p:nvSpPr>
          <p:spPr>
            <a:xfrm>
              <a:off x="4829425" y="1020541"/>
              <a:ext cx="1959502" cy="377075"/>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WT MGA</a:t>
              </a:r>
              <a:endParaRPr lang="en-US" sz="2667" b="1" i="1">
                <a:solidFill>
                  <a:schemeClr val="tx1">
                    <a:lumMod val="50000"/>
                  </a:schemeClr>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5EF38260-3974-8DF5-1AB3-822C1D859214}"/>
              </a:ext>
            </a:extLst>
          </p:cNvPr>
          <p:cNvGrpSpPr/>
          <p:nvPr/>
        </p:nvGrpSpPr>
        <p:grpSpPr>
          <a:xfrm>
            <a:off x="-39658" y="2544659"/>
            <a:ext cx="12076481" cy="1343796"/>
            <a:chOff x="-29744" y="2072002"/>
            <a:chExt cx="9057361" cy="1007847"/>
          </a:xfrm>
        </p:grpSpPr>
        <p:pic>
          <p:nvPicPr>
            <p:cNvPr id="20" name="Picture 19" descr="A graph with different colored bars&#10;&#10;Description automatically generated">
              <a:extLst>
                <a:ext uri="{FF2B5EF4-FFF2-40B4-BE49-F238E27FC236}">
                  <a16:creationId xmlns:a16="http://schemas.microsoft.com/office/drawing/2014/main" id="{30EFDDF3-7790-FD53-51C1-6F4119C390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57" t="5399" r="9903" b="6727"/>
            <a:stretch/>
          </p:blipFill>
          <p:spPr>
            <a:xfrm>
              <a:off x="413708" y="2172147"/>
              <a:ext cx="4276797" cy="853988"/>
            </a:xfrm>
            <a:prstGeom prst="rect">
              <a:avLst/>
            </a:prstGeom>
          </p:spPr>
        </p:pic>
        <p:pic>
          <p:nvPicPr>
            <p:cNvPr id="22" name="Picture 21" descr="A graph of different colored bars&#10;&#10;Description automatically generated with medium confidence">
              <a:extLst>
                <a:ext uri="{FF2B5EF4-FFF2-40B4-BE49-F238E27FC236}">
                  <a16:creationId xmlns:a16="http://schemas.microsoft.com/office/drawing/2014/main" id="{6CC89D1C-3041-EDE3-9D4B-76D3C4E9E63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57" t="5399" r="9903" b="6727"/>
            <a:stretch/>
          </p:blipFill>
          <p:spPr>
            <a:xfrm>
              <a:off x="4750820" y="2172147"/>
              <a:ext cx="4276797" cy="853988"/>
            </a:xfrm>
            <a:prstGeom prst="rect">
              <a:avLst/>
            </a:prstGeom>
          </p:spPr>
        </p:pic>
        <p:grpSp>
          <p:nvGrpSpPr>
            <p:cNvPr id="35" name="Group 34">
              <a:extLst>
                <a:ext uri="{FF2B5EF4-FFF2-40B4-BE49-F238E27FC236}">
                  <a16:creationId xmlns:a16="http://schemas.microsoft.com/office/drawing/2014/main" id="{2A21D60D-2997-5431-DBAB-3954B1426609}"/>
                </a:ext>
              </a:extLst>
            </p:cNvPr>
            <p:cNvGrpSpPr/>
            <p:nvPr/>
          </p:nvGrpSpPr>
          <p:grpSpPr>
            <a:xfrm>
              <a:off x="151099" y="2072002"/>
              <a:ext cx="310422" cy="976808"/>
              <a:chOff x="159372" y="919612"/>
              <a:chExt cx="310422" cy="976808"/>
            </a:xfrm>
          </p:grpSpPr>
          <p:sp>
            <p:nvSpPr>
              <p:cNvPr id="36" name="TextBox 35">
                <a:extLst>
                  <a:ext uri="{FF2B5EF4-FFF2-40B4-BE49-F238E27FC236}">
                    <a16:creationId xmlns:a16="http://schemas.microsoft.com/office/drawing/2014/main" id="{39984E52-1289-4A54-0064-FA45DA8AAAC6}"/>
                  </a:ext>
                </a:extLst>
              </p:cNvPr>
              <p:cNvSpPr txBox="1"/>
              <p:nvPr/>
            </p:nvSpPr>
            <p:spPr>
              <a:xfrm>
                <a:off x="159372" y="919612"/>
                <a:ext cx="308018"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100</a:t>
                </a:r>
              </a:p>
            </p:txBody>
          </p:sp>
          <p:sp>
            <p:nvSpPr>
              <p:cNvPr id="37" name="TextBox 36">
                <a:extLst>
                  <a:ext uri="{FF2B5EF4-FFF2-40B4-BE49-F238E27FC236}">
                    <a16:creationId xmlns:a16="http://schemas.microsoft.com/office/drawing/2014/main" id="{2472F910-C6C5-7690-F098-7DDC214BA9FA}"/>
                  </a:ext>
                </a:extLst>
              </p:cNvPr>
              <p:cNvSpPr txBox="1"/>
              <p:nvPr/>
            </p:nvSpPr>
            <p:spPr>
              <a:xfrm>
                <a:off x="217080" y="1127584"/>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75</a:t>
                </a:r>
              </a:p>
            </p:txBody>
          </p:sp>
          <p:sp>
            <p:nvSpPr>
              <p:cNvPr id="38" name="TextBox 37">
                <a:extLst>
                  <a:ext uri="{FF2B5EF4-FFF2-40B4-BE49-F238E27FC236}">
                    <a16:creationId xmlns:a16="http://schemas.microsoft.com/office/drawing/2014/main" id="{0F69A3AC-F3D8-6436-715B-04CD81518E86}"/>
                  </a:ext>
                </a:extLst>
              </p:cNvPr>
              <p:cNvSpPr txBox="1"/>
              <p:nvPr/>
            </p:nvSpPr>
            <p:spPr>
              <a:xfrm>
                <a:off x="217080" y="1321898"/>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50</a:t>
                </a:r>
              </a:p>
            </p:txBody>
          </p:sp>
          <p:sp>
            <p:nvSpPr>
              <p:cNvPr id="39" name="TextBox 38">
                <a:extLst>
                  <a:ext uri="{FF2B5EF4-FFF2-40B4-BE49-F238E27FC236}">
                    <a16:creationId xmlns:a16="http://schemas.microsoft.com/office/drawing/2014/main" id="{515A6570-D0DC-F65F-5EE8-E10F6F9C5751}"/>
                  </a:ext>
                </a:extLst>
              </p:cNvPr>
              <p:cNvSpPr txBox="1"/>
              <p:nvPr/>
            </p:nvSpPr>
            <p:spPr>
              <a:xfrm>
                <a:off x="217080" y="1509697"/>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25</a:t>
                </a:r>
              </a:p>
            </p:txBody>
          </p:sp>
          <p:sp>
            <p:nvSpPr>
              <p:cNvPr id="40" name="TextBox 39">
                <a:extLst>
                  <a:ext uri="{FF2B5EF4-FFF2-40B4-BE49-F238E27FC236}">
                    <a16:creationId xmlns:a16="http://schemas.microsoft.com/office/drawing/2014/main" id="{AC1C2B47-7A18-496B-1DA2-0845EA617E9F}"/>
                  </a:ext>
                </a:extLst>
              </p:cNvPr>
              <p:cNvSpPr txBox="1"/>
              <p:nvPr/>
            </p:nvSpPr>
            <p:spPr>
              <a:xfrm>
                <a:off x="274788" y="1704011"/>
                <a:ext cx="195006"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0</a:t>
                </a:r>
              </a:p>
            </p:txBody>
          </p:sp>
        </p:grpSp>
        <p:sp>
          <p:nvSpPr>
            <p:cNvPr id="42" name="TextBox 41">
              <a:extLst>
                <a:ext uri="{FF2B5EF4-FFF2-40B4-BE49-F238E27FC236}">
                  <a16:creationId xmlns:a16="http://schemas.microsoft.com/office/drawing/2014/main" id="{389F637B-DA33-4352-07DB-134628437105}"/>
                </a:ext>
              </a:extLst>
            </p:cNvPr>
            <p:cNvSpPr txBox="1"/>
            <p:nvPr/>
          </p:nvSpPr>
          <p:spPr>
            <a:xfrm rot="16200000">
              <a:off x="-381466" y="2443386"/>
              <a:ext cx="988185"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 Reads</a:t>
              </a:r>
              <a:endParaRPr lang="en-US" sz="1867" b="1" i="1">
                <a:solidFill>
                  <a:schemeClr val="tx1">
                    <a:lumMod val="50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9E1482D-15B4-342A-66E1-5E1A364D180A}"/>
                </a:ext>
              </a:extLst>
            </p:cNvPr>
            <p:cNvSpPr txBox="1"/>
            <p:nvPr/>
          </p:nvSpPr>
          <p:spPr>
            <a:xfrm>
              <a:off x="457200" y="2160121"/>
              <a:ext cx="1959502" cy="377075"/>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L270R</a:t>
              </a:r>
              <a:endParaRPr lang="en-US" sz="2667" b="1" i="1">
                <a:solidFill>
                  <a:schemeClr val="tx1">
                    <a:lumMod val="50000"/>
                  </a:schemeClr>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FF3250C6-360B-2431-8968-34A1A257BAB9}"/>
                </a:ext>
              </a:extLst>
            </p:cNvPr>
            <p:cNvSpPr txBox="1"/>
            <p:nvPr/>
          </p:nvSpPr>
          <p:spPr>
            <a:xfrm>
              <a:off x="4829425" y="2160121"/>
              <a:ext cx="1959502" cy="377075"/>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L270R MGA</a:t>
              </a:r>
              <a:endParaRPr lang="en-US" sz="2667" b="1" i="1">
                <a:solidFill>
                  <a:schemeClr val="tx1">
                    <a:lumMod val="50000"/>
                  </a:schemeClr>
                </a:solidFill>
                <a:latin typeface="Arial" panose="020B0604020202020204" pitchFamily="34" charset="0"/>
                <a:cs typeface="Arial" panose="020B0604020202020204" pitchFamily="34" charset="0"/>
              </a:endParaRPr>
            </a:p>
          </p:txBody>
        </p:sp>
      </p:grpSp>
      <p:grpSp>
        <p:nvGrpSpPr>
          <p:cNvPr id="52" name="Group 51">
            <a:extLst>
              <a:ext uri="{FF2B5EF4-FFF2-40B4-BE49-F238E27FC236}">
                <a16:creationId xmlns:a16="http://schemas.microsoft.com/office/drawing/2014/main" id="{DCB557AA-082A-C9CD-8E0B-AF962DBFB9D9}"/>
              </a:ext>
            </a:extLst>
          </p:cNvPr>
          <p:cNvGrpSpPr/>
          <p:nvPr/>
        </p:nvGrpSpPr>
        <p:grpSpPr>
          <a:xfrm>
            <a:off x="-34650" y="3873681"/>
            <a:ext cx="12071473" cy="1616225"/>
            <a:chOff x="-25988" y="3159600"/>
            <a:chExt cx="9053605" cy="1212168"/>
          </a:xfrm>
        </p:grpSpPr>
        <p:pic>
          <p:nvPicPr>
            <p:cNvPr id="11" name="Picture 10" descr="A graph of different colored objects&#10;&#10;Description automatically generated with medium confidence">
              <a:extLst>
                <a:ext uri="{FF2B5EF4-FFF2-40B4-BE49-F238E27FC236}">
                  <a16:creationId xmlns:a16="http://schemas.microsoft.com/office/drawing/2014/main" id="{3B15CB41-AD5B-B13F-7519-0659032F0D5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056" t="5399" r="9903" b="6727"/>
            <a:stretch/>
          </p:blipFill>
          <p:spPr>
            <a:xfrm>
              <a:off x="413708" y="3259209"/>
              <a:ext cx="4276797" cy="853988"/>
            </a:xfrm>
            <a:prstGeom prst="rect">
              <a:avLst/>
            </a:prstGeom>
          </p:spPr>
        </p:pic>
        <p:pic>
          <p:nvPicPr>
            <p:cNvPr id="13" name="Picture 12" descr="A white rectangular object with black lines&#10;&#10;Description automatically generated">
              <a:extLst>
                <a:ext uri="{FF2B5EF4-FFF2-40B4-BE49-F238E27FC236}">
                  <a16:creationId xmlns:a16="http://schemas.microsoft.com/office/drawing/2014/main" id="{3E13795D-6B0E-D3FE-8E1C-3BD90EA097D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057" t="5399" r="9903" b="6727"/>
            <a:stretch/>
          </p:blipFill>
          <p:spPr>
            <a:xfrm>
              <a:off x="4750820" y="3259208"/>
              <a:ext cx="4276797" cy="853989"/>
            </a:xfrm>
            <a:prstGeom prst="rect">
              <a:avLst/>
            </a:prstGeom>
          </p:spPr>
        </p:pic>
        <p:grpSp>
          <p:nvGrpSpPr>
            <p:cNvPr id="28" name="Group 27">
              <a:extLst>
                <a:ext uri="{FF2B5EF4-FFF2-40B4-BE49-F238E27FC236}">
                  <a16:creationId xmlns:a16="http://schemas.microsoft.com/office/drawing/2014/main" id="{02297551-C125-B374-CB17-654425942035}"/>
                </a:ext>
              </a:extLst>
            </p:cNvPr>
            <p:cNvGrpSpPr/>
            <p:nvPr/>
          </p:nvGrpSpPr>
          <p:grpSpPr>
            <a:xfrm>
              <a:off x="159372" y="3159600"/>
              <a:ext cx="310422" cy="976808"/>
              <a:chOff x="159372" y="919612"/>
              <a:chExt cx="310422" cy="976808"/>
            </a:xfrm>
          </p:grpSpPr>
          <p:sp>
            <p:nvSpPr>
              <p:cNvPr id="23" name="TextBox 22">
                <a:extLst>
                  <a:ext uri="{FF2B5EF4-FFF2-40B4-BE49-F238E27FC236}">
                    <a16:creationId xmlns:a16="http://schemas.microsoft.com/office/drawing/2014/main" id="{B7D4B428-CDF1-CA57-31EB-CD17313DD533}"/>
                  </a:ext>
                </a:extLst>
              </p:cNvPr>
              <p:cNvSpPr txBox="1"/>
              <p:nvPr/>
            </p:nvSpPr>
            <p:spPr>
              <a:xfrm>
                <a:off x="159372" y="919612"/>
                <a:ext cx="308018"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100</a:t>
                </a:r>
              </a:p>
            </p:txBody>
          </p:sp>
          <p:sp>
            <p:nvSpPr>
              <p:cNvPr id="24" name="TextBox 23">
                <a:extLst>
                  <a:ext uri="{FF2B5EF4-FFF2-40B4-BE49-F238E27FC236}">
                    <a16:creationId xmlns:a16="http://schemas.microsoft.com/office/drawing/2014/main" id="{B8916043-E329-8183-37C3-1CC3BE96E8C5}"/>
                  </a:ext>
                </a:extLst>
              </p:cNvPr>
              <p:cNvSpPr txBox="1"/>
              <p:nvPr/>
            </p:nvSpPr>
            <p:spPr>
              <a:xfrm>
                <a:off x="217080" y="1127584"/>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75</a:t>
                </a:r>
              </a:p>
            </p:txBody>
          </p:sp>
          <p:sp>
            <p:nvSpPr>
              <p:cNvPr id="25" name="TextBox 24">
                <a:extLst>
                  <a:ext uri="{FF2B5EF4-FFF2-40B4-BE49-F238E27FC236}">
                    <a16:creationId xmlns:a16="http://schemas.microsoft.com/office/drawing/2014/main" id="{EE115FBD-81D6-31FB-A3A4-A98914BA24AA}"/>
                  </a:ext>
                </a:extLst>
              </p:cNvPr>
              <p:cNvSpPr txBox="1"/>
              <p:nvPr/>
            </p:nvSpPr>
            <p:spPr>
              <a:xfrm>
                <a:off x="217080" y="1321898"/>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50</a:t>
                </a:r>
              </a:p>
            </p:txBody>
          </p:sp>
          <p:sp>
            <p:nvSpPr>
              <p:cNvPr id="26" name="TextBox 25">
                <a:extLst>
                  <a:ext uri="{FF2B5EF4-FFF2-40B4-BE49-F238E27FC236}">
                    <a16:creationId xmlns:a16="http://schemas.microsoft.com/office/drawing/2014/main" id="{15A2CD1E-A994-F85E-4BF3-483D72A3AF4E}"/>
                  </a:ext>
                </a:extLst>
              </p:cNvPr>
              <p:cNvSpPr txBox="1"/>
              <p:nvPr/>
            </p:nvSpPr>
            <p:spPr>
              <a:xfrm>
                <a:off x="217080" y="1509697"/>
                <a:ext cx="251511"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25</a:t>
                </a:r>
              </a:p>
            </p:txBody>
          </p:sp>
          <p:sp>
            <p:nvSpPr>
              <p:cNvPr id="27" name="TextBox 26">
                <a:extLst>
                  <a:ext uri="{FF2B5EF4-FFF2-40B4-BE49-F238E27FC236}">
                    <a16:creationId xmlns:a16="http://schemas.microsoft.com/office/drawing/2014/main" id="{EFB3F732-10E4-2436-0EE2-3FE0FB546376}"/>
                  </a:ext>
                </a:extLst>
              </p:cNvPr>
              <p:cNvSpPr txBox="1"/>
              <p:nvPr/>
            </p:nvSpPr>
            <p:spPr>
              <a:xfrm>
                <a:off x="274788" y="1704011"/>
                <a:ext cx="195006" cy="192409"/>
              </a:xfrm>
              <a:prstGeom prst="rect">
                <a:avLst/>
              </a:prstGeom>
              <a:noFill/>
            </p:spPr>
            <p:txBody>
              <a:bodyPr wrap="none" rtlCol="0">
                <a:spAutoFit/>
              </a:bodyPr>
              <a:lstStyle/>
              <a:p>
                <a:r>
                  <a:rPr lang="en-US" sz="1067" b="1">
                    <a:solidFill>
                      <a:srgbClr val="000000"/>
                    </a:solidFill>
                    <a:latin typeface="Arial" panose="020B0604020202020204" pitchFamily="34" charset="0"/>
                    <a:cs typeface="Arial" panose="020B0604020202020204" pitchFamily="34" charset="0"/>
                  </a:rPr>
                  <a:t>0</a:t>
                </a:r>
              </a:p>
            </p:txBody>
          </p:sp>
        </p:grpSp>
        <p:sp>
          <p:nvSpPr>
            <p:cNvPr id="41" name="TextBox 40">
              <a:extLst>
                <a:ext uri="{FF2B5EF4-FFF2-40B4-BE49-F238E27FC236}">
                  <a16:creationId xmlns:a16="http://schemas.microsoft.com/office/drawing/2014/main" id="{FBCDD5CC-08E5-C460-DF52-5A7DBF530BFD}"/>
                </a:ext>
              </a:extLst>
            </p:cNvPr>
            <p:cNvSpPr txBox="1"/>
            <p:nvPr/>
          </p:nvSpPr>
          <p:spPr>
            <a:xfrm rot="16200000">
              <a:off x="-377710" y="3537576"/>
              <a:ext cx="988185"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 Reads</a:t>
              </a:r>
              <a:endParaRPr lang="en-US" sz="1867" b="1" i="1">
                <a:solidFill>
                  <a:schemeClr val="tx1">
                    <a:lumMod val="50000"/>
                  </a:schemeClr>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2EF70A61-4C92-494B-6C78-63A93869C370}"/>
                </a:ext>
              </a:extLst>
            </p:cNvPr>
            <p:cNvSpPr txBox="1"/>
            <p:nvPr/>
          </p:nvSpPr>
          <p:spPr>
            <a:xfrm>
              <a:off x="4829425" y="3247588"/>
              <a:ext cx="1959502" cy="377074"/>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CN MGA</a:t>
              </a:r>
              <a:endParaRPr lang="en-US" sz="2667" b="1" i="1">
                <a:solidFill>
                  <a:schemeClr val="tx1">
                    <a:lumMod val="50000"/>
                  </a:schemeClr>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367C666E-E5ED-D8A1-EA4A-EED5BE260FA7}"/>
                </a:ext>
              </a:extLst>
            </p:cNvPr>
            <p:cNvSpPr txBox="1"/>
            <p:nvPr/>
          </p:nvSpPr>
          <p:spPr>
            <a:xfrm>
              <a:off x="457200" y="3247588"/>
              <a:ext cx="1959502" cy="377074"/>
            </a:xfrm>
            <a:prstGeom prst="rect">
              <a:avLst/>
            </a:prstGeom>
            <a:noFill/>
          </p:spPr>
          <p:txBody>
            <a:bodyPr wrap="square">
              <a:spAutoFit/>
            </a:bodyPr>
            <a:lstStyle/>
            <a:p>
              <a:r>
                <a:rPr lang="en-US" sz="2667" b="1">
                  <a:solidFill>
                    <a:schemeClr val="tx1">
                      <a:lumMod val="50000"/>
                    </a:schemeClr>
                  </a:solidFill>
                  <a:latin typeface="Arial" panose="020B0604020202020204" pitchFamily="34" charset="0"/>
                  <a:cs typeface="Arial" panose="020B0604020202020204" pitchFamily="34" charset="0"/>
                </a:rPr>
                <a:t>CN</a:t>
              </a:r>
              <a:endParaRPr lang="en-US" sz="2667" b="1" i="1">
                <a:solidFill>
                  <a:schemeClr val="tx1">
                    <a:lumMod val="50000"/>
                  </a:schemeClr>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F7C6D466-BE40-A1F3-77E6-A6597B1315EC}"/>
                </a:ext>
              </a:extLst>
            </p:cNvPr>
            <p:cNvSpPr txBox="1"/>
            <p:nvPr/>
          </p:nvSpPr>
          <p:spPr>
            <a:xfrm>
              <a:off x="1536931" y="4087026"/>
              <a:ext cx="2350784"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Position in ND7-5’ mRNA</a:t>
              </a:r>
              <a:endParaRPr lang="en-US" sz="1867" b="1" i="1">
                <a:solidFill>
                  <a:schemeClr val="tx1">
                    <a:lumMod val="50000"/>
                  </a:schemeClr>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6E763AB-8B6A-2678-96FB-A9F9B66DCA24}"/>
                </a:ext>
              </a:extLst>
            </p:cNvPr>
            <p:cNvSpPr txBox="1"/>
            <p:nvPr/>
          </p:nvSpPr>
          <p:spPr>
            <a:xfrm>
              <a:off x="5713826" y="4082000"/>
              <a:ext cx="2350784" cy="284742"/>
            </a:xfrm>
            <a:prstGeom prst="rect">
              <a:avLst/>
            </a:prstGeom>
            <a:noFill/>
          </p:spPr>
          <p:txBody>
            <a:bodyPr wrap="square">
              <a:spAutoFit/>
            </a:bodyPr>
            <a:lstStyle/>
            <a:p>
              <a:r>
                <a:rPr lang="en-US" sz="1867" b="1">
                  <a:solidFill>
                    <a:schemeClr val="tx1">
                      <a:lumMod val="50000"/>
                    </a:schemeClr>
                  </a:solidFill>
                  <a:latin typeface="Arial" panose="020B0604020202020204" pitchFamily="34" charset="0"/>
                  <a:cs typeface="Arial" panose="020B0604020202020204" pitchFamily="34" charset="0"/>
                </a:rPr>
                <a:t>Position in ND7-5’ mRNA</a:t>
              </a:r>
              <a:endParaRPr lang="en-US" sz="1867" b="1" i="1">
                <a:solidFill>
                  <a:schemeClr val="tx1">
                    <a:lumMod val="50000"/>
                  </a:schemeClr>
                </a:solidFill>
                <a:latin typeface="Arial" panose="020B0604020202020204" pitchFamily="34" charset="0"/>
                <a:cs typeface="Arial" panose="020B0604020202020204" pitchFamily="34" charset="0"/>
              </a:endParaRPr>
            </a:p>
          </p:txBody>
        </p:sp>
      </p:grpSp>
      <p:grpSp>
        <p:nvGrpSpPr>
          <p:cNvPr id="68" name="Group 67">
            <a:extLst>
              <a:ext uri="{FF2B5EF4-FFF2-40B4-BE49-F238E27FC236}">
                <a16:creationId xmlns:a16="http://schemas.microsoft.com/office/drawing/2014/main" id="{A4A81CB3-C600-B0E1-823D-B1184F796329}"/>
              </a:ext>
            </a:extLst>
          </p:cNvPr>
          <p:cNvGrpSpPr/>
          <p:nvPr/>
        </p:nvGrpSpPr>
        <p:grpSpPr>
          <a:xfrm>
            <a:off x="339117" y="5643582"/>
            <a:ext cx="11728356" cy="344103"/>
            <a:chOff x="254337" y="4232684"/>
            <a:chExt cx="8796267" cy="258077"/>
          </a:xfrm>
        </p:grpSpPr>
        <p:sp>
          <p:nvSpPr>
            <p:cNvPr id="67" name="Rectangle 66">
              <a:extLst>
                <a:ext uri="{FF2B5EF4-FFF2-40B4-BE49-F238E27FC236}">
                  <a16:creationId xmlns:a16="http://schemas.microsoft.com/office/drawing/2014/main" id="{DA71D94D-8B12-7786-F040-9252D9717742}"/>
                </a:ext>
              </a:extLst>
            </p:cNvPr>
            <p:cNvSpPr/>
            <p:nvPr/>
          </p:nvSpPr>
          <p:spPr>
            <a:xfrm>
              <a:off x="308838" y="4232684"/>
              <a:ext cx="8514214" cy="2580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65" name="Text Box 3">
              <a:extLst>
                <a:ext uri="{FF2B5EF4-FFF2-40B4-BE49-F238E27FC236}">
                  <a16:creationId xmlns:a16="http://schemas.microsoft.com/office/drawing/2014/main" id="{B618B5E9-2619-13EF-10E3-64D38140E290}"/>
                </a:ext>
              </a:extLst>
            </p:cNvPr>
            <p:cNvSpPr txBox="1">
              <a:spLocks noChangeArrowheads="1"/>
            </p:cNvSpPr>
            <p:nvPr/>
          </p:nvSpPr>
          <p:spPr bwMode="auto">
            <a:xfrm>
              <a:off x="7988509"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No edit</a:t>
              </a:r>
              <a:endParaRPr lang="en-US" sz="1867" b="1" dirty="0">
                <a:solidFill>
                  <a:srgbClr val="000000"/>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C07CA080-0391-5A1F-2FE2-39EA94D56F07}"/>
                </a:ext>
              </a:extLst>
            </p:cNvPr>
            <p:cNvSpPr>
              <a:spLocks noChangeAspect="1"/>
            </p:cNvSpPr>
            <p:nvPr/>
          </p:nvSpPr>
          <p:spPr>
            <a:xfrm>
              <a:off x="2283172" y="4246724"/>
              <a:ext cx="215444" cy="215444"/>
            </a:xfrm>
            <a:prstGeom prst="rect">
              <a:avLst/>
            </a:prstGeom>
            <a:solidFill>
              <a:srgbClr val="0166FF"/>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56" name="Text Box 3">
              <a:extLst>
                <a:ext uri="{FF2B5EF4-FFF2-40B4-BE49-F238E27FC236}">
                  <a16:creationId xmlns:a16="http://schemas.microsoft.com/office/drawing/2014/main" id="{AE2CAE15-A618-684B-74A6-39F33828E214}"/>
                </a:ext>
              </a:extLst>
            </p:cNvPr>
            <p:cNvSpPr txBox="1">
              <a:spLocks noChangeArrowheads="1"/>
            </p:cNvSpPr>
            <p:nvPr/>
          </p:nvSpPr>
          <p:spPr bwMode="auto">
            <a:xfrm>
              <a:off x="2450168"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Deletion</a:t>
              </a:r>
              <a:endParaRPr lang="en-US" sz="1867" b="1" dirty="0">
                <a:solidFill>
                  <a:srgbClr val="000000"/>
                </a:solidFill>
                <a:latin typeface="Arial" panose="020B0604020202020204" pitchFamily="34" charset="0"/>
                <a:cs typeface="Arial" panose="020B0604020202020204" pitchFamily="34" charset="0"/>
              </a:endParaRPr>
            </a:p>
          </p:txBody>
        </p:sp>
        <p:sp>
          <p:nvSpPr>
            <p:cNvPr id="57" name="Text Box 3">
              <a:extLst>
                <a:ext uri="{FF2B5EF4-FFF2-40B4-BE49-F238E27FC236}">
                  <a16:creationId xmlns:a16="http://schemas.microsoft.com/office/drawing/2014/main" id="{816AA013-B333-24F9-EAA6-162A33E7258D}"/>
                </a:ext>
              </a:extLst>
            </p:cNvPr>
            <p:cNvSpPr txBox="1">
              <a:spLocks noChangeArrowheads="1"/>
            </p:cNvSpPr>
            <p:nvPr/>
          </p:nvSpPr>
          <p:spPr bwMode="auto">
            <a:xfrm>
              <a:off x="254337"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Legend:</a:t>
              </a:r>
              <a:endParaRPr lang="en-US" sz="1867" b="1" dirty="0">
                <a:solidFill>
                  <a:srgbClr val="000000"/>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F5EB13F0-30CA-8789-7C36-EA1DD4CB6DA2}"/>
                </a:ext>
              </a:extLst>
            </p:cNvPr>
            <p:cNvSpPr>
              <a:spLocks noChangeAspect="1"/>
            </p:cNvSpPr>
            <p:nvPr/>
          </p:nvSpPr>
          <p:spPr>
            <a:xfrm>
              <a:off x="1089647" y="4246724"/>
              <a:ext cx="215444" cy="215444"/>
            </a:xfrm>
            <a:prstGeom prst="rect">
              <a:avLst/>
            </a:prstGeom>
            <a:solidFill>
              <a:srgbClr val="FE0000"/>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59" name="Text Box 3">
              <a:extLst>
                <a:ext uri="{FF2B5EF4-FFF2-40B4-BE49-F238E27FC236}">
                  <a16:creationId xmlns:a16="http://schemas.microsoft.com/office/drawing/2014/main" id="{E83C1CC7-558D-3115-62D4-A202EEB9B321}"/>
                </a:ext>
              </a:extLst>
            </p:cNvPr>
            <p:cNvSpPr txBox="1">
              <a:spLocks noChangeArrowheads="1"/>
            </p:cNvSpPr>
            <p:nvPr/>
          </p:nvSpPr>
          <p:spPr bwMode="auto">
            <a:xfrm>
              <a:off x="1256643" y="4232684"/>
              <a:ext cx="1062095"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Insertion</a:t>
              </a:r>
              <a:endParaRPr lang="en-US" sz="1867" b="1" dirty="0">
                <a:solidFill>
                  <a:srgbClr val="000000"/>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776870E4-4F3E-ABF1-935A-89C19AFFD89A}"/>
                </a:ext>
              </a:extLst>
            </p:cNvPr>
            <p:cNvSpPr>
              <a:spLocks noChangeAspect="1"/>
            </p:cNvSpPr>
            <p:nvPr/>
          </p:nvSpPr>
          <p:spPr>
            <a:xfrm>
              <a:off x="3461092" y="4246724"/>
              <a:ext cx="215444" cy="215444"/>
            </a:xfrm>
            <a:prstGeom prst="rect">
              <a:avLst/>
            </a:prstGeom>
            <a:solidFill>
              <a:srgbClr val="FFBE00"/>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61" name="Text Box 3">
              <a:extLst>
                <a:ext uri="{FF2B5EF4-FFF2-40B4-BE49-F238E27FC236}">
                  <a16:creationId xmlns:a16="http://schemas.microsoft.com/office/drawing/2014/main" id="{C075B265-49A9-A5AC-D123-FF98478F9F5C}"/>
                </a:ext>
              </a:extLst>
            </p:cNvPr>
            <p:cNvSpPr txBox="1">
              <a:spLocks noChangeArrowheads="1"/>
            </p:cNvSpPr>
            <p:nvPr/>
          </p:nvSpPr>
          <p:spPr bwMode="auto">
            <a:xfrm>
              <a:off x="3628088" y="4232684"/>
              <a:ext cx="2021812"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Incomplete Insertion</a:t>
              </a:r>
              <a:endParaRPr lang="en-US" sz="1867" b="1" dirty="0">
                <a:solidFill>
                  <a:srgbClr val="000000"/>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6AB5876F-EC0B-E738-1D4B-3C9670D28795}"/>
                </a:ext>
              </a:extLst>
            </p:cNvPr>
            <p:cNvSpPr>
              <a:spLocks noChangeAspect="1"/>
            </p:cNvSpPr>
            <p:nvPr/>
          </p:nvSpPr>
          <p:spPr>
            <a:xfrm>
              <a:off x="5683874" y="4246724"/>
              <a:ext cx="215444" cy="215444"/>
            </a:xfrm>
            <a:prstGeom prst="rect">
              <a:avLst/>
            </a:prstGeom>
            <a:solidFill>
              <a:srgbClr val="70F39C"/>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sp>
          <p:nvSpPr>
            <p:cNvPr id="63" name="Text Box 3">
              <a:extLst>
                <a:ext uri="{FF2B5EF4-FFF2-40B4-BE49-F238E27FC236}">
                  <a16:creationId xmlns:a16="http://schemas.microsoft.com/office/drawing/2014/main" id="{D4F42245-FDA7-8F30-1A1F-AB120C5DAE8C}"/>
                </a:ext>
              </a:extLst>
            </p:cNvPr>
            <p:cNvSpPr txBox="1">
              <a:spLocks noChangeArrowheads="1"/>
            </p:cNvSpPr>
            <p:nvPr/>
          </p:nvSpPr>
          <p:spPr bwMode="auto">
            <a:xfrm>
              <a:off x="5850869" y="4232684"/>
              <a:ext cx="2021811" cy="24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800100" algn="l"/>
                  <a:tab pos="1543050" algn="l"/>
                  <a:tab pos="2114550" algn="l"/>
                  <a:tab pos="2857500" algn="l"/>
                </a:tabLst>
                <a:defRPr sz="2400">
                  <a:solidFill>
                    <a:schemeClr val="tx1"/>
                  </a:solidFill>
                  <a:latin typeface="Times New Roman" pitchFamily="18" charset="0"/>
                </a:defRPr>
              </a:lvl1pPr>
              <a:lvl2pPr>
                <a:tabLst>
                  <a:tab pos="800100" algn="l"/>
                  <a:tab pos="1543050" algn="l"/>
                  <a:tab pos="2114550" algn="l"/>
                  <a:tab pos="2857500" algn="l"/>
                </a:tabLst>
                <a:defRPr sz="2400">
                  <a:solidFill>
                    <a:schemeClr val="tx1"/>
                  </a:solidFill>
                  <a:latin typeface="Times New Roman" pitchFamily="18" charset="0"/>
                </a:defRPr>
              </a:lvl2pPr>
              <a:lvl3pPr>
                <a:tabLst>
                  <a:tab pos="800100" algn="l"/>
                  <a:tab pos="1543050" algn="l"/>
                  <a:tab pos="2114550" algn="l"/>
                  <a:tab pos="2857500" algn="l"/>
                </a:tabLst>
                <a:defRPr sz="2400">
                  <a:solidFill>
                    <a:schemeClr val="tx1"/>
                  </a:solidFill>
                  <a:latin typeface="Times New Roman" pitchFamily="18" charset="0"/>
                </a:defRPr>
              </a:lvl3pPr>
              <a:lvl4pPr>
                <a:tabLst>
                  <a:tab pos="800100" algn="l"/>
                  <a:tab pos="1543050" algn="l"/>
                  <a:tab pos="2114550" algn="l"/>
                  <a:tab pos="2857500" algn="l"/>
                </a:tabLst>
                <a:defRPr sz="2400">
                  <a:solidFill>
                    <a:schemeClr val="tx1"/>
                  </a:solidFill>
                  <a:latin typeface="Times New Roman" pitchFamily="18" charset="0"/>
                </a:defRPr>
              </a:lvl4pPr>
              <a:lvl5pPr>
                <a:tabLst>
                  <a:tab pos="800100" algn="l"/>
                  <a:tab pos="1543050" algn="l"/>
                  <a:tab pos="2114550" algn="l"/>
                  <a:tab pos="2857500" algn="l"/>
                </a:tabLst>
                <a:defRPr sz="2400">
                  <a:solidFill>
                    <a:schemeClr val="tx1"/>
                  </a:solidFill>
                  <a:latin typeface="Times New Roman" pitchFamily="18" charset="0"/>
                </a:defRPr>
              </a:lvl5pPr>
              <a:lvl6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6pPr>
              <a:lvl7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7pPr>
              <a:lvl8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8pPr>
              <a:lvl9pPr fontAlgn="base">
                <a:spcBef>
                  <a:spcPct val="0"/>
                </a:spcBef>
                <a:spcAft>
                  <a:spcPct val="0"/>
                </a:spcAft>
                <a:tabLst>
                  <a:tab pos="800100" algn="l"/>
                  <a:tab pos="1543050" algn="l"/>
                  <a:tab pos="2114550" algn="l"/>
                  <a:tab pos="2857500" algn="l"/>
                </a:tabLst>
                <a:defRPr sz="2400">
                  <a:solidFill>
                    <a:schemeClr val="tx1"/>
                  </a:solidFill>
                  <a:latin typeface="Times New Roman" pitchFamily="18" charset="0"/>
                </a:defRPr>
              </a:lvl9pPr>
            </a:lstStyle>
            <a:p>
              <a:pPr defTabSz="1828777" fontAlgn="base">
                <a:lnSpc>
                  <a:spcPct val="80000"/>
                </a:lnSpc>
                <a:spcBef>
                  <a:spcPct val="0"/>
                </a:spcBef>
                <a:spcAft>
                  <a:spcPct val="25000"/>
                </a:spcAft>
                <a:tabLst>
                  <a:tab pos="1600180" algn="l"/>
                  <a:tab pos="3086063" algn="l"/>
                  <a:tab pos="4229046" algn="l"/>
                  <a:tab pos="5714929" algn="l"/>
                </a:tabLst>
                <a:defRPr/>
              </a:pPr>
              <a:r>
                <a:rPr lang="en-US" sz="1867" b="1">
                  <a:solidFill>
                    <a:srgbClr val="000000"/>
                  </a:solidFill>
                  <a:latin typeface="Arial" panose="020B0604020202020204" pitchFamily="34" charset="0"/>
                  <a:cs typeface="Arial" panose="020B0604020202020204" pitchFamily="34" charset="0"/>
                </a:rPr>
                <a:t>Incomplete Deletion</a:t>
              </a:r>
              <a:endParaRPr lang="en-US" sz="1867" b="1" dirty="0">
                <a:solidFill>
                  <a:srgbClr val="000000"/>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6FB55E35-BB45-E15B-6055-96F91520C3FD}"/>
                </a:ext>
              </a:extLst>
            </p:cNvPr>
            <p:cNvSpPr>
              <a:spLocks noChangeAspect="1"/>
            </p:cNvSpPr>
            <p:nvPr/>
          </p:nvSpPr>
          <p:spPr>
            <a:xfrm>
              <a:off x="7821513" y="4246724"/>
              <a:ext cx="215444" cy="215444"/>
            </a:xfrm>
            <a:prstGeom prst="rect">
              <a:avLst/>
            </a:prstGeom>
            <a:solidFill>
              <a:srgbClr val="E7E7E9"/>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85">
                <a:defRPr/>
              </a:pPr>
              <a:endParaRPr lang="en-US" sz="1867">
                <a:solidFill>
                  <a:prstClr val="white"/>
                </a:solidFill>
                <a:latin typeface="Arial" panose="020B06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15417F52-B436-508D-59C8-16F844128A32}"/>
              </a:ext>
            </a:extLst>
          </p:cNvPr>
          <p:cNvSpPr txBox="1"/>
          <p:nvPr/>
        </p:nvSpPr>
        <p:spPr>
          <a:xfrm>
            <a:off x="6007100" y="5217074"/>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a:t>
            </a:r>
          </a:p>
        </p:txBody>
      </p:sp>
      <p:sp>
        <p:nvSpPr>
          <p:cNvPr id="6" name="TextBox 5">
            <a:extLst>
              <a:ext uri="{FF2B5EF4-FFF2-40B4-BE49-F238E27FC236}">
                <a16:creationId xmlns:a16="http://schemas.microsoft.com/office/drawing/2014/main" id="{34DD4635-0487-A71D-C43E-3F6A59D9BE44}"/>
              </a:ext>
            </a:extLst>
          </p:cNvPr>
          <p:cNvSpPr txBox="1"/>
          <p:nvPr/>
        </p:nvSpPr>
        <p:spPr>
          <a:xfrm>
            <a:off x="406811" y="5217074"/>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a:t>
            </a:r>
          </a:p>
        </p:txBody>
      </p:sp>
      <p:sp>
        <p:nvSpPr>
          <p:cNvPr id="7" name="TextBox 6">
            <a:extLst>
              <a:ext uri="{FF2B5EF4-FFF2-40B4-BE49-F238E27FC236}">
                <a16:creationId xmlns:a16="http://schemas.microsoft.com/office/drawing/2014/main" id="{AE7D6FCC-FDEB-DB48-3698-D4910837F98F}"/>
              </a:ext>
            </a:extLst>
          </p:cNvPr>
          <p:cNvSpPr txBox="1"/>
          <p:nvPr/>
        </p:nvSpPr>
        <p:spPr>
          <a:xfrm>
            <a:off x="11749806" y="5217074"/>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a:t>
            </a:r>
          </a:p>
        </p:txBody>
      </p:sp>
      <p:sp>
        <p:nvSpPr>
          <p:cNvPr id="8" name="TextBox 7">
            <a:extLst>
              <a:ext uri="{FF2B5EF4-FFF2-40B4-BE49-F238E27FC236}">
                <a16:creationId xmlns:a16="http://schemas.microsoft.com/office/drawing/2014/main" id="{705D29CD-FD46-772B-9DE1-78608A51A9C4}"/>
              </a:ext>
            </a:extLst>
          </p:cNvPr>
          <p:cNvSpPr txBox="1"/>
          <p:nvPr/>
        </p:nvSpPr>
        <p:spPr>
          <a:xfrm>
            <a:off x="6289217" y="5217074"/>
            <a:ext cx="43213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2773086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46da4d3-ba20-4986-879c-49e262eff745}" enabled="1" method="Standard" siteId="{9f693e63-5e9e-4ced-98a4-8ab28f9d0c2d}" contentBits="0" removed="0"/>
</clbl:labelList>
</file>

<file path=docProps/app.xml><?xml version="1.0" encoding="utf-8"?>
<Properties xmlns="http://schemas.openxmlformats.org/officeDocument/2006/extended-properties" xmlns:vt="http://schemas.openxmlformats.org/officeDocument/2006/docPropsVTypes">
  <TotalTime>23144</TotalTime>
  <Words>3426</Words>
  <Application>Microsoft Office PowerPoint</Application>
  <PresentationFormat>Widescreen</PresentationFormat>
  <Paragraphs>404</Paragraphs>
  <Slides>27</Slides>
  <Notes>16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Calibri</vt:lpstr>
      <vt:lpstr>Calibri Light</vt:lpstr>
      <vt:lpstr>Courier New</vt:lpstr>
      <vt:lpstr>Office Theme</vt:lpstr>
      <vt:lpstr>Worksheet</vt:lpstr>
      <vt:lpstr>PowerPoint Presentation</vt:lpstr>
      <vt:lpstr>Part 1: Background on RNA editing</vt:lpstr>
      <vt:lpstr>Catalytic steps of editing by 3 distinct RECCs</vt:lpstr>
      <vt:lpstr>RECCs are non-processive site to site</vt:lpstr>
      <vt:lpstr>A3 domain structure and background</vt:lpstr>
      <vt:lpstr>PowerPoint Presentation</vt:lpstr>
      <vt:lpstr>PowerPoint Presentation</vt:lpstr>
      <vt:lpstr>Part 2: Examples of current data outputs</vt:lpstr>
      <vt:lpstr>MGA exacerbates consequences of A3 L270R substitution (example ND7-5’ domain RNAseq)</vt:lpstr>
      <vt:lpstr>A3 L270R Difference plots of MURF2 RNAseq</vt:lpstr>
      <vt:lpstr>PowerPoint Presentation</vt:lpstr>
      <vt:lpstr>A3 L270R substitution results in insertion at deletion sites in A6 and ND8</vt:lpstr>
      <vt:lpstr>Sequence alignment comparing common 3’ end sequences from the A6 mRNA and their proportion in different cell lines</vt:lpstr>
      <vt:lpstr>Part 3: PARERS outline and details</vt:lpstr>
      <vt:lpstr>PowerPoint Presentation</vt:lpstr>
      <vt:lpstr>PowerPoint Presentation</vt:lpstr>
      <vt:lpstr>PowerPoint Presentation</vt:lpstr>
      <vt:lpstr>Sequences for Primer Selection filter</vt:lpstr>
      <vt:lpstr>Identical Read Frequencies, and Alignments</vt:lpstr>
      <vt:lpstr>PowerPoint Presentation</vt:lpstr>
      <vt:lpstr>Non-T Sequence Selection and Subsequent T-Counts</vt:lpstr>
      <vt:lpstr>T-Counts, Compiled and Ordered</vt:lpstr>
      <vt:lpstr>T-Counts, Compiled and Ordered</vt:lpstr>
      <vt:lpstr>T-Counts, Compiled and Ordered</vt:lpstr>
      <vt:lpstr>Bar Graph Editing Rules</vt:lpstr>
      <vt:lpstr>Assigning editing ‘type’ to generate graphs using the categories listed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Carnes, Jason</dc:creator>
  <cp:lastModifiedBy>Rodshagen, Tyler</cp:lastModifiedBy>
  <cp:revision>353</cp:revision>
  <cp:lastPrinted>2022-07-19T17:19:24Z</cp:lastPrinted>
  <dcterms:created xsi:type="dcterms:W3CDTF">2021-11-17T19:25:37Z</dcterms:created>
  <dcterms:modified xsi:type="dcterms:W3CDTF">2024-11-26T00:09:30Z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46da4d3-ba20-4986-879c-49e262eff745_Enabled">
    <vt:lpwstr>true</vt:lpwstr>
  </property>
  <property fmtid="{D5CDD505-2E9C-101B-9397-08002B2CF9AE}" pid="3" name="MSIP_Label_046da4d3-ba20-4986-879c-49e262eff745_SetDate">
    <vt:lpwstr>2021-11-17T19:25:37Z</vt:lpwstr>
  </property>
  <property fmtid="{D5CDD505-2E9C-101B-9397-08002B2CF9AE}" pid="4" name="MSIP_Label_046da4d3-ba20-4986-879c-49e262eff745_Method">
    <vt:lpwstr>Standard</vt:lpwstr>
  </property>
  <property fmtid="{D5CDD505-2E9C-101B-9397-08002B2CF9AE}" pid="5" name="MSIP_Label_046da4d3-ba20-4986-879c-49e262eff745_Name">
    <vt:lpwstr>Internal</vt:lpwstr>
  </property>
  <property fmtid="{D5CDD505-2E9C-101B-9397-08002B2CF9AE}" pid="6" name="MSIP_Label_046da4d3-ba20-4986-879c-49e262eff745_SiteId">
    <vt:lpwstr>9f693e63-5e9e-4ced-98a4-8ab28f9d0c2d</vt:lpwstr>
  </property>
  <property fmtid="{D5CDD505-2E9C-101B-9397-08002B2CF9AE}" pid="7" name="MSIP_Label_046da4d3-ba20-4986-879c-49e262eff745_ActionId">
    <vt:lpwstr>64e059c2-2972-435f-95e5-baec71b26fbe</vt:lpwstr>
  </property>
  <property fmtid="{D5CDD505-2E9C-101B-9397-08002B2CF9AE}" pid="8" name="MSIP_Label_046da4d3-ba20-4986-879c-49e262eff745_ContentBits">
    <vt:lpwstr>0</vt:lpwstr>
  </property>
</Properties>
</file>